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318" r:id="rId4"/>
    <p:sldId id="299" r:id="rId5"/>
    <p:sldId id="301" r:id="rId6"/>
    <p:sldId id="273" r:id="rId7"/>
    <p:sldId id="274" r:id="rId8"/>
    <p:sldId id="276" r:id="rId9"/>
    <p:sldId id="277" r:id="rId10"/>
    <p:sldId id="278" r:id="rId11"/>
    <p:sldId id="305" r:id="rId12"/>
    <p:sldId id="306" r:id="rId13"/>
    <p:sldId id="308" r:id="rId14"/>
    <p:sldId id="307" r:id="rId15"/>
    <p:sldId id="309" r:id="rId16"/>
    <p:sldId id="311" r:id="rId17"/>
    <p:sldId id="304" r:id="rId18"/>
    <p:sldId id="280" r:id="rId19"/>
    <p:sldId id="312" r:id="rId20"/>
    <p:sldId id="281" r:id="rId21"/>
    <p:sldId id="282" r:id="rId22"/>
    <p:sldId id="283" r:id="rId23"/>
    <p:sldId id="284" r:id="rId24"/>
    <p:sldId id="315" r:id="rId25"/>
    <p:sldId id="285" r:id="rId26"/>
    <p:sldId id="286" r:id="rId27"/>
    <p:sldId id="287" r:id="rId28"/>
    <p:sldId id="288" r:id="rId29"/>
    <p:sldId id="257" r:id="rId30"/>
    <p:sldId id="258" r:id="rId31"/>
    <p:sldId id="317" r:id="rId32"/>
    <p:sldId id="259" r:id="rId33"/>
    <p:sldId id="316" r:id="rId34"/>
    <p:sldId id="260" r:id="rId35"/>
    <p:sldId id="261" r:id="rId36"/>
    <p:sldId id="262" r:id="rId37"/>
    <p:sldId id="263" r:id="rId38"/>
    <p:sldId id="264" r:id="rId39"/>
    <p:sldId id="265" r:id="rId40"/>
    <p:sldId id="320" r:id="rId41"/>
    <p:sldId id="322" r:id="rId42"/>
    <p:sldId id="324" r:id="rId43"/>
    <p:sldId id="267" r:id="rId44"/>
    <p:sldId id="268" r:id="rId45"/>
    <p:sldId id="325" r:id="rId46"/>
    <p:sldId id="326" r:id="rId47"/>
    <p:sldId id="328" r:id="rId48"/>
    <p:sldId id="327" r:id="rId49"/>
    <p:sldId id="332" r:id="rId50"/>
    <p:sldId id="331" r:id="rId51"/>
    <p:sldId id="333" r:id="rId52"/>
    <p:sldId id="335" r:id="rId53"/>
    <p:sldId id="337" r:id="rId54"/>
    <p:sldId id="338" r:id="rId55"/>
    <p:sldId id="339" r:id="rId56"/>
    <p:sldId id="342" r:id="rId57"/>
    <p:sldId id="344" r:id="rId58"/>
    <p:sldId id="345" r:id="rId59"/>
    <p:sldId id="346" r:id="rId60"/>
    <p:sldId id="350" r:id="rId61"/>
    <p:sldId id="351" r:id="rId62"/>
    <p:sldId id="352" r:id="rId63"/>
    <p:sldId id="353" r:id="rId64"/>
    <p:sldId id="354" r:id="rId65"/>
    <p:sldId id="355" r:id="rId66"/>
    <p:sldId id="290" r:id="rId67"/>
    <p:sldId id="279" r:id="rId68"/>
    <p:sldId id="314" r:id="rId69"/>
    <p:sldId id="356" r:id="rId7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0066"/>
    <a:srgbClr val="FFFFCC"/>
    <a:srgbClr val="FFCC99"/>
    <a:srgbClr val="FF6699"/>
    <a:srgbClr val="FF99CC"/>
    <a:srgbClr val="006666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99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91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RAM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5B0506-0073-46D4-8BE7-CA4471BA785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9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5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82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23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5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30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1DCC-CB4F-4CC7-A04A-F435A5D78628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0979-AC86-4880-A3C3-B1A30F3559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51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FF00"/>
                </a:solidFill>
                <a:latin typeface="Forte" pitchFamily="66" charset="0"/>
              </a:rPr>
              <a:t>SAĞLIKLI EBEVEYN İLETİŞİMİ</a:t>
            </a:r>
            <a:endParaRPr lang="tr-TR" sz="5400" b="1" dirty="0">
              <a:solidFill>
                <a:srgbClr val="FFFF00"/>
              </a:solidFill>
              <a:latin typeface="Forte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www.kadinvekadin.net/modul/user/fuimg/201411/daha_iyi_bir_ebeveyn_olmanin_10_yolu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43887" cy="1314450"/>
          </a:xfrm>
        </p:spPr>
        <p:txBody>
          <a:bodyPr>
            <a:normAutofit fontScale="90000"/>
          </a:bodyPr>
          <a:lstStyle/>
          <a:p>
            <a:r>
              <a:rPr lang="tr-TR"/>
              <a:t>Sorumluluklarını yerine getirerek kazanmalarını sağlayın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33600"/>
            <a:ext cx="4038600" cy="4456113"/>
          </a:xfrm>
        </p:spPr>
        <p:txBody>
          <a:bodyPr/>
          <a:lstStyle/>
          <a:p>
            <a:r>
              <a:rPr lang="tr-TR" sz="2500"/>
              <a:t>Kavga sözcükleri</a:t>
            </a:r>
          </a:p>
          <a:p>
            <a:pPr>
              <a:buFont typeface="Wingdings" pitchFamily="2" charset="2"/>
              <a:buNone/>
            </a:pPr>
            <a:r>
              <a:rPr lang="tr-TR" sz="2500"/>
              <a:t>- </a:t>
            </a:r>
            <a:r>
              <a:rPr lang="tr-TR" sz="2500">
                <a:solidFill>
                  <a:srgbClr val="00CC00"/>
                </a:solidFill>
              </a:rPr>
              <a:t>Ödevin bitirene kadar dışarı çıkamazsın.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33600"/>
            <a:ext cx="4038600" cy="4456113"/>
          </a:xfrm>
        </p:spPr>
        <p:txBody>
          <a:bodyPr/>
          <a:lstStyle/>
          <a:p>
            <a:r>
              <a:rPr lang="tr-TR" sz="2500"/>
              <a:t>Sorumluluk kuralı</a:t>
            </a:r>
          </a:p>
          <a:p>
            <a:pPr>
              <a:buFont typeface="Wingdings" pitchFamily="2" charset="2"/>
              <a:buNone/>
            </a:pPr>
            <a:r>
              <a:rPr lang="tr-TR" sz="2500"/>
              <a:t>- </a:t>
            </a:r>
            <a:r>
              <a:rPr lang="tr-TR" sz="2500">
                <a:solidFill>
                  <a:srgbClr val="00CC00"/>
                </a:solidFill>
              </a:rPr>
              <a:t>Ödevini bitirdikten sonra dışarı çıkabilirsin.</a:t>
            </a:r>
          </a:p>
        </p:txBody>
      </p:sp>
      <p:pic>
        <p:nvPicPr>
          <p:cNvPr id="117764" name="Picture 4" descr="http://4.bp.blogspot.com/-_W2J_BbuDag/Ti0-9NpRl_I/AAAAAAAACMo/nMMotHpWHJU/s1600/KATP8sina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396855" cy="2878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8791" y="1563757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b="1" dirty="0" smtClean="0"/>
          </a:p>
          <a:p>
            <a:pPr fontAlgn="base"/>
            <a:r>
              <a:rPr lang="tr-TR" sz="2400" b="1" dirty="0" smtClean="0"/>
              <a:t>1</a:t>
            </a:r>
            <a:r>
              <a:rPr lang="tr-TR" sz="2400" b="1" dirty="0"/>
              <a:t>.   </a:t>
            </a:r>
            <a:r>
              <a:rPr lang="tr-T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      Çocuğunuzu tanıyın. İçinde bulunduğu </a:t>
            </a:r>
            <a:r>
              <a:rPr lang="tr-TR" sz="2400" b="1" u="sng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YAŞIN GELİŞİM ÖZELLİKLERİ </a:t>
            </a:r>
            <a:r>
              <a:rPr 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nelerdir</a:t>
            </a:r>
            <a:r>
              <a:rPr lang="tr-T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Çocuğunuz nasıl bir </a:t>
            </a:r>
            <a:r>
              <a:rPr lang="tr-TR" sz="2400" b="1" u="sng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KARAKTER YAPISINA </a:t>
            </a:r>
            <a:r>
              <a:rPr lang="tr-T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sahip? Bunları bilmeniz işinizi kolaylaştıracaktır</a:t>
            </a:r>
            <a:r>
              <a:rPr lang="tr-TR" sz="2400" dirty="0"/>
              <a:t>.</a:t>
            </a:r>
          </a:p>
          <a:p>
            <a:pPr fontAlgn="base"/>
            <a:r>
              <a:rPr lang="tr-TR" sz="2400" dirty="0"/>
              <a:t> </a:t>
            </a:r>
            <a:endParaRPr lang="tr-TR" sz="2400" b="1" dirty="0"/>
          </a:p>
          <a:p>
            <a:pPr fontAlgn="base"/>
            <a:r>
              <a:rPr lang="tr-TR" sz="2400" b="1" dirty="0"/>
              <a:t>2. </a:t>
            </a:r>
            <a:r>
              <a:rPr lang="tr-TR" sz="2800" b="1" dirty="0" smtClean="0">
                <a:latin typeface="Agency FB" pitchFamily="34" charset="0"/>
              </a:rPr>
              <a:t>Çocuğunuzun </a:t>
            </a:r>
            <a:r>
              <a:rPr lang="tr-TR" sz="2800" b="1" dirty="0">
                <a:latin typeface="Agency FB" pitchFamily="34" charset="0"/>
              </a:rPr>
              <a:t>sizden bağımsız bir kişilik olduğunu, </a:t>
            </a:r>
            <a:r>
              <a:rPr lang="tr-TR" sz="2800" b="1" u="sng" dirty="0" smtClean="0">
                <a:solidFill>
                  <a:srgbClr val="FF0000"/>
                </a:solidFill>
                <a:latin typeface="Agency FB" pitchFamily="34" charset="0"/>
              </a:rPr>
              <a:t>BİR BİREY </a:t>
            </a:r>
            <a:r>
              <a:rPr lang="tr-TR" sz="2800" b="1" dirty="0" smtClean="0">
                <a:latin typeface="Agency FB" pitchFamily="34" charset="0"/>
              </a:rPr>
              <a:t>olduğunu </a:t>
            </a:r>
            <a:r>
              <a:rPr lang="tr-TR" sz="2800" b="1" dirty="0">
                <a:latin typeface="Agency FB" pitchFamily="34" charset="0"/>
              </a:rPr>
              <a:t>kabul edin. Onun da istek ve arzuları olacaktır. Buna </a:t>
            </a:r>
            <a:r>
              <a:rPr lang="tr-TR" sz="2800" b="1" u="sng" dirty="0" smtClean="0">
                <a:solidFill>
                  <a:srgbClr val="FF0000"/>
                </a:solidFill>
                <a:latin typeface="Agency FB" pitchFamily="34" charset="0"/>
              </a:rPr>
              <a:t>SAYGI</a:t>
            </a:r>
            <a:r>
              <a:rPr lang="tr-TR" sz="28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tr-TR" sz="2800" b="1" dirty="0" smtClean="0">
                <a:latin typeface="Agency FB" pitchFamily="34" charset="0"/>
              </a:rPr>
              <a:t>duyun</a:t>
            </a:r>
            <a:r>
              <a:rPr lang="tr-TR" sz="2800" dirty="0">
                <a:latin typeface="Agency FB" pitchFamily="34" charset="0"/>
              </a:rPr>
              <a:t>.</a:t>
            </a:r>
          </a:p>
          <a:p>
            <a:pPr fontAlgn="base"/>
            <a:r>
              <a:rPr lang="tr-TR" sz="2400" dirty="0"/>
              <a:t> </a:t>
            </a:r>
            <a:endParaRPr lang="tr-TR" sz="2400" dirty="0">
              <a:latin typeface="Arial Black" pitchFamily="34" charset="0"/>
            </a:endParaRPr>
          </a:p>
          <a:p>
            <a:pPr fontAlgn="base"/>
            <a:r>
              <a:rPr lang="tr-TR" sz="2400" dirty="0">
                <a:latin typeface="Arial Black" pitchFamily="34" charset="0"/>
              </a:rPr>
              <a:t>3. </a:t>
            </a:r>
            <a:r>
              <a:rPr lang="tr-TR" sz="2400" b="1" u="sng" dirty="0" smtClean="0">
                <a:solidFill>
                  <a:srgbClr val="0070C0"/>
                </a:solidFill>
                <a:latin typeface="Arial Black" pitchFamily="34" charset="0"/>
              </a:rPr>
              <a:t>YERİ GELDİĞİNDE ESNEK</a:t>
            </a:r>
            <a:r>
              <a:rPr lang="tr-TR" sz="2400" u="sng" dirty="0" smtClean="0">
                <a:latin typeface="Arial Black" pitchFamily="34" charset="0"/>
              </a:rPr>
              <a:t> </a:t>
            </a:r>
            <a:r>
              <a:rPr lang="tr-TR" sz="2400" dirty="0">
                <a:latin typeface="Arial Black" pitchFamily="34" charset="0"/>
              </a:rPr>
              <a:t>davranabilin. Katı görüş ve düşüncelere </a:t>
            </a:r>
            <a:r>
              <a:rPr lang="tr-TR" sz="2400" b="1" u="sng" dirty="0" smtClean="0">
                <a:solidFill>
                  <a:srgbClr val="0070C0"/>
                </a:solidFill>
                <a:latin typeface="Arial Black" pitchFamily="34" charset="0"/>
              </a:rPr>
              <a:t>SAPLANIP KALMAYIN</a:t>
            </a:r>
            <a:r>
              <a:rPr lang="tr-TR" sz="2400" dirty="0" smtClean="0">
                <a:latin typeface="Arial Black" pitchFamily="34" charset="0"/>
              </a:rPr>
              <a:t>.</a:t>
            </a:r>
            <a:endParaRPr lang="tr-TR" sz="2400" dirty="0">
              <a:latin typeface="Arial Black" pitchFamily="34" charset="0"/>
            </a:endParaRPr>
          </a:p>
          <a:p>
            <a:pPr fontAlgn="base"/>
            <a:r>
              <a:rPr lang="tr-TR" sz="2400" dirty="0">
                <a:latin typeface="Arial Black" pitchFamily="34" charset="0"/>
              </a:rPr>
              <a:t> 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30235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  <a:latin typeface="Algerian" pitchFamily="82" charset="0"/>
              </a:rPr>
              <a:t>10 ALTIN KURALDAN BAŞLARSAK EĞER</a:t>
            </a:r>
            <a:endParaRPr lang="tr-TR" sz="48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3676" y="188640"/>
            <a:ext cx="5737804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tr-TR" sz="2800" dirty="0"/>
              <a:t>4.           Çocuğunuzu yanlış bir şey yaptığında cezalandırmanızdan daha önemlisi </a:t>
            </a:r>
            <a:r>
              <a:rPr lang="tr-TR" sz="2800" b="1" u="sng" dirty="0" smtClean="0">
                <a:solidFill>
                  <a:srgbClr val="00B050"/>
                </a:solidFill>
              </a:rPr>
              <a:t>İYİ ŞEYLER YAPTIĞINDA ÖDÜLLENDİRMENİZDİR. </a:t>
            </a:r>
            <a:r>
              <a:rPr lang="tr-TR" sz="2800" dirty="0" smtClean="0"/>
              <a:t>İyi </a:t>
            </a:r>
            <a:r>
              <a:rPr lang="tr-TR" sz="2800" dirty="0"/>
              <a:t>şeyler yapmaya teşvik edin.</a:t>
            </a:r>
          </a:p>
          <a:p>
            <a:pPr fontAlgn="base"/>
            <a:r>
              <a:rPr lang="tr-TR" sz="2800" dirty="0"/>
              <a:t> </a:t>
            </a:r>
          </a:p>
          <a:p>
            <a:pPr fontAlgn="base"/>
            <a:r>
              <a:rPr lang="tr-TR" sz="2800" dirty="0"/>
              <a:t>5.           Sürekli ödül veya sürekli ceza gibi bir tutum içerisine girmeyin. </a:t>
            </a:r>
            <a:r>
              <a:rPr lang="tr-TR" sz="2800" b="1" u="sng" dirty="0" smtClean="0">
                <a:solidFill>
                  <a:schemeClr val="accent6">
                    <a:lumMod val="50000"/>
                  </a:schemeClr>
                </a:solidFill>
              </a:rPr>
              <a:t>CEZA VE ÖDÜL DENGESİNİ TUTTURUN.</a:t>
            </a:r>
            <a:endParaRPr lang="tr-TR" sz="2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tr-TR" sz="2800" dirty="0"/>
              <a:t> </a:t>
            </a:r>
          </a:p>
          <a:p>
            <a:pPr fontAlgn="base"/>
            <a:r>
              <a:rPr lang="tr-TR" sz="2800" dirty="0"/>
              <a:t>6.           Aile içerisinde önemli bir durum olduğunda bunu </a:t>
            </a:r>
            <a:r>
              <a:rPr lang="tr-TR" sz="2800" b="1" u="sng" dirty="0" smtClean="0">
                <a:solidFill>
                  <a:srgbClr val="FF0066"/>
                </a:solidFill>
              </a:rPr>
              <a:t>KARŞILIKLI KONUŞUN </a:t>
            </a:r>
            <a:r>
              <a:rPr lang="tr-TR" sz="2800" dirty="0" smtClean="0"/>
              <a:t>ve </a:t>
            </a:r>
            <a:r>
              <a:rPr lang="tr-TR" sz="2800" dirty="0"/>
              <a:t>çocuğunuzu </a:t>
            </a:r>
            <a:r>
              <a:rPr lang="tr-TR" sz="2800" b="1" u="sng" dirty="0" smtClean="0">
                <a:solidFill>
                  <a:srgbClr val="FF0066"/>
                </a:solidFill>
              </a:rPr>
              <a:t>ETKİN BİR ŞEKİLDE </a:t>
            </a:r>
            <a:r>
              <a:rPr lang="tr-TR" sz="2800" b="1" u="sng" dirty="0" err="1" smtClean="0">
                <a:solidFill>
                  <a:srgbClr val="FF0066"/>
                </a:solidFill>
              </a:rPr>
              <a:t>DİNLE</a:t>
            </a:r>
            <a:r>
              <a:rPr lang="tr-TR" sz="2800" dirty="0" err="1" smtClean="0"/>
              <a:t>yin</a:t>
            </a:r>
            <a:r>
              <a:rPr lang="tr-TR" sz="2800" dirty="0"/>
              <a:t>.</a:t>
            </a:r>
          </a:p>
          <a:p>
            <a:pPr fontAlgn="base"/>
            <a:r>
              <a:rPr lang="tr-TR" sz="2800" dirty="0"/>
              <a:t> </a:t>
            </a:r>
          </a:p>
        </p:txBody>
      </p:sp>
      <p:pic>
        <p:nvPicPr>
          <p:cNvPr id="4098" name="Picture 2" descr="http://www.akdogan.gen.tr/upload/0605201218585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636"/>
            <a:ext cx="1944216" cy="193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ilehayati.com/wp-content/uploads/2014/04/den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16024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tworklifebalance.files.wordpress.com/2013/03/headphon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86" y="5029734"/>
            <a:ext cx="2392456" cy="1714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ttp://www.martidergisi.com/wp-content/uploads/2013/03/ita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406783" y="4221088"/>
            <a:ext cx="3312368" cy="172819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FF0066"/>
                </a:solidFill>
              </a:rPr>
              <a:t>Albert </a:t>
            </a:r>
            <a:r>
              <a:rPr lang="tr-TR" sz="3600" b="1" dirty="0" smtClean="0">
                <a:solidFill>
                  <a:srgbClr val="FF0066"/>
                </a:solidFill>
              </a:rPr>
              <a:t>EINSTEIN</a:t>
            </a:r>
            <a:endParaRPr lang="tr-TR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29910" y="30540"/>
            <a:ext cx="726620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400" dirty="0"/>
              <a:t>7.  </a:t>
            </a:r>
            <a:r>
              <a:rPr lang="tr-TR" sz="2400" dirty="0" smtClean="0"/>
              <a:t> </a:t>
            </a:r>
            <a:r>
              <a:rPr lang="tr-TR" sz="2800" b="1" u="sng" dirty="0" smtClean="0">
                <a:solidFill>
                  <a:srgbClr val="FF6699"/>
                </a:solidFill>
              </a:rPr>
              <a:t>ARKADAŞLARINI TANIYIN </a:t>
            </a:r>
            <a:r>
              <a:rPr lang="tr-TR" sz="2400" b="1" dirty="0" smtClean="0"/>
              <a:t>ve </a:t>
            </a:r>
            <a:r>
              <a:rPr lang="tr-TR" sz="2400" b="1" dirty="0"/>
              <a:t>olumlu arkadaşlık ilişkilerini destekleyin</a:t>
            </a:r>
            <a:r>
              <a:rPr lang="tr-TR" sz="2400" b="1" dirty="0" smtClean="0"/>
              <a:t>.</a:t>
            </a:r>
          </a:p>
          <a:p>
            <a:pPr fontAlgn="base"/>
            <a:endParaRPr lang="tr-TR" dirty="0"/>
          </a:p>
          <a:p>
            <a:pPr fontAlgn="base"/>
            <a:r>
              <a:rPr lang="tr-TR" dirty="0"/>
              <a:t> </a:t>
            </a:r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r>
              <a:rPr lang="tr-TR" sz="2400" dirty="0" smtClean="0"/>
              <a:t>                                           </a:t>
            </a:r>
          </a:p>
          <a:p>
            <a:pPr fontAlgn="base"/>
            <a:r>
              <a:rPr lang="tr-TR" sz="2400" dirty="0"/>
              <a:t> </a:t>
            </a:r>
            <a:r>
              <a:rPr lang="tr-TR" sz="2400" dirty="0" smtClean="0"/>
              <a:t>                                        </a:t>
            </a:r>
            <a:r>
              <a:rPr lang="tr-TR" sz="2400" b="1" dirty="0" smtClean="0"/>
              <a:t>8</a:t>
            </a:r>
            <a:r>
              <a:rPr lang="tr-TR" sz="2400" b="1" dirty="0"/>
              <a:t>. </a:t>
            </a:r>
            <a:r>
              <a:rPr lang="tr-TR" sz="2400" b="1" dirty="0" smtClean="0"/>
              <a:t>Çocukların </a:t>
            </a:r>
            <a:r>
              <a:rPr lang="tr-TR" sz="2400" b="1" dirty="0"/>
              <a:t>en çok </a:t>
            </a:r>
            <a:r>
              <a:rPr lang="tr-TR" sz="2400" b="1" u="sng" dirty="0" smtClean="0">
                <a:solidFill>
                  <a:srgbClr val="7030A0"/>
                </a:solidFill>
              </a:rPr>
              <a:t>GÖZLEMLEYEREK</a:t>
            </a:r>
            <a:r>
              <a:rPr lang="tr-TR" sz="2400" b="1" dirty="0" smtClean="0"/>
              <a:t> </a:t>
            </a:r>
            <a:r>
              <a:rPr lang="tr-TR" sz="2400" b="1" dirty="0"/>
              <a:t>öğrendiğini unutmayın. </a:t>
            </a:r>
            <a:r>
              <a:rPr lang="tr-TR" sz="2400" b="1" u="sng" dirty="0" smtClean="0">
                <a:solidFill>
                  <a:srgbClr val="7030A0"/>
                </a:solidFill>
              </a:rPr>
              <a:t>OLUMLU ÖRNEK </a:t>
            </a:r>
            <a:r>
              <a:rPr lang="tr-TR" sz="2400" b="1" dirty="0" smtClean="0"/>
              <a:t>olun. ( ek bilgi bir sonraki resimde)</a:t>
            </a:r>
            <a:endParaRPr lang="tr-TR" sz="2400" b="1" dirty="0"/>
          </a:p>
          <a:p>
            <a:pPr fontAlgn="base"/>
            <a:r>
              <a:rPr lang="tr-TR" sz="2400" dirty="0"/>
              <a:t> </a:t>
            </a:r>
          </a:p>
          <a:p>
            <a:pPr fontAlgn="base"/>
            <a:endParaRPr lang="tr-TR" dirty="0" smtClean="0"/>
          </a:p>
          <a:p>
            <a:pPr fontAlgn="base"/>
            <a:r>
              <a:rPr lang="tr-TR" sz="2400" b="1" dirty="0" smtClean="0"/>
              <a:t>9</a:t>
            </a:r>
            <a:r>
              <a:rPr lang="tr-TR" sz="2400" b="1" dirty="0"/>
              <a:t>.   Arkadaşları ile olumlu veya olumsuz bir şekilde </a:t>
            </a:r>
            <a:r>
              <a:rPr lang="tr-TR" sz="2800" b="1" u="sng" dirty="0">
                <a:solidFill>
                  <a:srgbClr val="FF0000"/>
                </a:solidFill>
              </a:rPr>
              <a:t>ASLA KIYASLAMAYIN</a:t>
            </a:r>
          </a:p>
          <a:p>
            <a:pPr fontAlgn="base"/>
            <a:endParaRPr lang="tr-TR" sz="2400" dirty="0"/>
          </a:p>
          <a:p>
            <a:pPr fontAlgn="base"/>
            <a:endParaRPr lang="tr-TR" sz="2400" dirty="0"/>
          </a:p>
          <a:p>
            <a:pPr fontAlgn="base"/>
            <a:r>
              <a:rPr lang="tr-TR" sz="2400" dirty="0" smtClean="0"/>
              <a:t>                     </a:t>
            </a:r>
          </a:p>
          <a:p>
            <a:pPr fontAlgn="base"/>
            <a:r>
              <a:rPr lang="tr-TR" sz="2400" b="1" dirty="0">
                <a:solidFill>
                  <a:srgbClr val="006666"/>
                </a:solidFill>
              </a:rPr>
              <a:t> </a:t>
            </a:r>
            <a:r>
              <a:rPr lang="tr-TR" sz="2400" b="1" dirty="0" smtClean="0">
                <a:solidFill>
                  <a:srgbClr val="006666"/>
                </a:solidFill>
              </a:rPr>
              <a:t>                      </a:t>
            </a:r>
            <a:r>
              <a:rPr lang="tr-TR" sz="2400" b="1" u="sng" dirty="0" smtClean="0">
                <a:solidFill>
                  <a:srgbClr val="006666"/>
                </a:solidFill>
              </a:rPr>
              <a:t>10. </a:t>
            </a:r>
            <a:r>
              <a:rPr lang="tr-TR" sz="2800" b="1" u="sng" dirty="0" smtClean="0">
                <a:solidFill>
                  <a:srgbClr val="006666"/>
                </a:solidFill>
              </a:rPr>
              <a:t>YAŞINA </a:t>
            </a:r>
            <a:r>
              <a:rPr lang="tr-TR" sz="2800" b="1" u="sng" dirty="0">
                <a:solidFill>
                  <a:srgbClr val="006666"/>
                </a:solidFill>
              </a:rPr>
              <a:t>UYGUN SORUMLULUKLAR </a:t>
            </a:r>
            <a:r>
              <a:rPr lang="tr-TR" sz="2400" b="1" dirty="0"/>
              <a:t>vererek olgunlaşmasına yardımcı olun.</a:t>
            </a:r>
          </a:p>
        </p:txBody>
      </p:sp>
      <p:pic>
        <p:nvPicPr>
          <p:cNvPr id="5122" name="Picture 2" descr="http://www.gencgelisim.com/v2/images/stories/ark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540"/>
            <a:ext cx="2267744" cy="138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SWcxOyN_EmuLLcTUMiHvQk2GgkDRObvcfLIaBh-HVenDOmf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81250" cy="962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abermrt.com/images/haberler/sakin_cocugunuzu_baska_cocuklarla_kiyaslamayin_h232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2195736" cy="152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0.gstatic.com/images?q=tbn:ANd9GcQ_4vxocUK_YSr0dMmUJkXod3MHhEHRrkfA-JK7OyTe6_AtZVxv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0" y="5174682"/>
            <a:ext cx="1649582" cy="107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://1.bp.blogspot.com/-n1dazaSLPMI/T1oYmdKAznI/AAAAAAAAAIU/7aRCjS0O6Mg/s1600/otizm_otistik_ne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sz="3600" b="1" dirty="0" smtClean="0"/>
              <a:t>SAĞLIKLI VE ETKİLİ ANNE – BABALAR </a:t>
            </a:r>
            <a:r>
              <a:rPr lang="tr-TR" sz="3200" dirty="0" smtClean="0"/>
              <a:t>İLE İLGİLİ TEMELDE SÖYLENECEKLER</a:t>
            </a:r>
            <a:endParaRPr lang="tr-TR" sz="3200" dirty="0"/>
          </a:p>
        </p:txBody>
      </p:sp>
      <p:sp>
        <p:nvSpPr>
          <p:cNvPr id="5" name="4 Dikdörtgen"/>
          <p:cNvSpPr/>
          <p:nvPr/>
        </p:nvSpPr>
        <p:spPr>
          <a:xfrm>
            <a:off x="14211" y="1412776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*</a:t>
            </a:r>
            <a:r>
              <a:rPr lang="tr-TR" sz="3600" b="1" dirty="0" smtClean="0">
                <a:solidFill>
                  <a:srgbClr val="00B050"/>
                </a:solidFill>
              </a:rPr>
              <a:t>Çocuklarına </a:t>
            </a:r>
            <a:r>
              <a:rPr lang="tr-TR" sz="3600" b="1" u="sng" dirty="0" smtClean="0">
                <a:solidFill>
                  <a:srgbClr val="00B050"/>
                </a:solidFill>
              </a:rPr>
              <a:t>GÜVENİRLER.</a:t>
            </a:r>
          </a:p>
          <a:p>
            <a:endParaRPr lang="tr-TR" sz="3600" b="1" u="sng" dirty="0" smtClean="0">
              <a:solidFill>
                <a:srgbClr val="00B050"/>
              </a:solidFill>
            </a:endParaRPr>
          </a:p>
          <a:p>
            <a:r>
              <a:rPr lang="tr-TR" sz="3600" b="1" dirty="0" smtClean="0">
                <a:solidFill>
                  <a:srgbClr val="FF0066"/>
                </a:solidFill>
              </a:rPr>
              <a:t>*Onları </a:t>
            </a:r>
            <a:r>
              <a:rPr lang="tr-TR" sz="3600" b="1" u="sng" dirty="0" smtClean="0">
                <a:solidFill>
                  <a:srgbClr val="FF0066"/>
                </a:solidFill>
              </a:rPr>
              <a:t>TAKDİR</a:t>
            </a:r>
            <a:r>
              <a:rPr lang="tr-TR" sz="3600" b="1" dirty="0" smtClean="0">
                <a:solidFill>
                  <a:srgbClr val="FF0066"/>
                </a:solidFill>
              </a:rPr>
              <a:t> eder ve </a:t>
            </a:r>
            <a:r>
              <a:rPr lang="tr-TR" sz="3600" b="1" u="sng" dirty="0" err="1" smtClean="0">
                <a:solidFill>
                  <a:srgbClr val="FF0066"/>
                </a:solidFill>
              </a:rPr>
              <a:t>ÖVER</a:t>
            </a:r>
            <a:r>
              <a:rPr lang="tr-TR" sz="3600" b="1" dirty="0" err="1" smtClean="0">
                <a:solidFill>
                  <a:srgbClr val="FF0066"/>
                </a:solidFill>
              </a:rPr>
              <a:t>ler</a:t>
            </a:r>
            <a:r>
              <a:rPr lang="tr-TR" sz="3600" b="1" dirty="0" smtClean="0">
                <a:solidFill>
                  <a:srgbClr val="FF0066"/>
                </a:solidFill>
              </a:rPr>
              <a:t>.</a:t>
            </a:r>
          </a:p>
          <a:p>
            <a:endParaRPr lang="tr-TR" sz="3600" b="1" dirty="0">
              <a:solidFill>
                <a:srgbClr val="FF0066"/>
              </a:solidFill>
            </a:endParaRPr>
          </a:p>
          <a:p>
            <a:r>
              <a:rPr lang="tr-TR" sz="3600" b="1" dirty="0" smtClean="0">
                <a:solidFill>
                  <a:schemeClr val="accent6">
                    <a:lumMod val="50000"/>
                  </a:schemeClr>
                </a:solidFill>
              </a:rPr>
              <a:t>*Küçük yaşlardan itibaren </a:t>
            </a:r>
            <a:r>
              <a:rPr lang="tr-TR" sz="3600" b="1" u="sng" dirty="0" smtClean="0">
                <a:solidFill>
                  <a:schemeClr val="accent6">
                    <a:lumMod val="50000"/>
                  </a:schemeClr>
                </a:solidFill>
              </a:rPr>
              <a:t>SORUMLULUK </a:t>
            </a:r>
            <a:r>
              <a:rPr lang="tr-TR" sz="3600" b="1" dirty="0" smtClean="0">
                <a:solidFill>
                  <a:schemeClr val="accent6">
                    <a:lumMod val="50000"/>
                  </a:schemeClr>
                </a:solidFill>
              </a:rPr>
              <a:t>verirler.</a:t>
            </a:r>
          </a:p>
          <a:p>
            <a:endParaRPr lang="tr-T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sz="3600" b="1" dirty="0" smtClean="0">
                <a:solidFill>
                  <a:schemeClr val="accent4">
                    <a:lumMod val="50000"/>
                  </a:schemeClr>
                </a:solidFill>
              </a:rPr>
              <a:t>*Yeni deneyimler yaşamaları için </a:t>
            </a:r>
            <a:r>
              <a:rPr lang="tr-TR" sz="3600" b="1" u="sng" dirty="0" err="1" smtClean="0">
                <a:solidFill>
                  <a:schemeClr val="accent4">
                    <a:lumMod val="50000"/>
                  </a:schemeClr>
                </a:solidFill>
              </a:rPr>
              <a:t>CESARETLENDİR</a:t>
            </a:r>
            <a:r>
              <a:rPr lang="tr-TR" sz="3600" b="1" dirty="0" err="1" smtClean="0">
                <a:solidFill>
                  <a:schemeClr val="accent4">
                    <a:lumMod val="50000"/>
                  </a:schemeClr>
                </a:solidFill>
              </a:rPr>
              <a:t>irler</a:t>
            </a:r>
            <a:r>
              <a:rPr lang="tr-TR" sz="3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tr-T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661046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FF6699"/>
                </a:solidFill>
                <a:latin typeface="Arial Rounded MT Bold" pitchFamily="34" charset="0"/>
              </a:rPr>
              <a:t>ÇOCUKLARIMIZA NEDEN GÜVENMEMİZ GEREKİYOR ?</a:t>
            </a:r>
            <a:endParaRPr lang="tr-TR" dirty="0">
              <a:solidFill>
                <a:srgbClr val="FF6699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http://www.kadincakararinca.com/wp-content/uploads/2014/11/annebaba1-642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1117848"/>
            <a:ext cx="8243887" cy="877887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tr-TR" sz="1800" b="1" dirty="0" smtClean="0">
                <a:solidFill>
                  <a:srgbClr val="7030A0"/>
                </a:solidFill>
              </a:rPr>
              <a:t>GÖRMEK İSTEMEDİĞİNİZİ DEĞİL, GÖRMEK İSTEDİĞİNİZİ SÖYLEYİN.</a:t>
            </a:r>
            <a:r>
              <a:rPr lang="tr-TR" sz="3200" b="1" dirty="0" smtClean="0">
                <a:solidFill>
                  <a:srgbClr val="7030A0"/>
                </a:solidFill>
              </a:rPr>
              <a:t/>
            </a:r>
            <a:br>
              <a:rPr lang="tr-TR" sz="3200" b="1" dirty="0" smtClean="0">
                <a:solidFill>
                  <a:srgbClr val="7030A0"/>
                </a:solidFill>
              </a:rPr>
            </a:br>
            <a:endParaRPr lang="tr-TR" sz="3200" b="1" dirty="0">
              <a:solidFill>
                <a:srgbClr val="7030A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endParaRPr lang="tr-TR" sz="2500" dirty="0"/>
          </a:p>
          <a:p>
            <a:pPr>
              <a:buFont typeface="Wingdings" pitchFamily="2" charset="2"/>
              <a:buNone/>
            </a:pPr>
            <a:endParaRPr lang="tr-TR" sz="2500" dirty="0"/>
          </a:p>
        </p:txBody>
      </p:sp>
      <p:sp>
        <p:nvSpPr>
          <p:cNvPr id="8" name="7 Oval Belirtme Çizgisi"/>
          <p:cNvSpPr/>
          <p:nvPr/>
        </p:nvSpPr>
        <p:spPr>
          <a:xfrm>
            <a:off x="4644008" y="1772816"/>
            <a:ext cx="4499992" cy="3672408"/>
          </a:xfrm>
          <a:prstGeom prst="wedgeEllipseCallout">
            <a:avLst>
              <a:gd name="adj1" fmla="val -23264"/>
              <a:gd name="adj2" fmla="val 64211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i="1" u="sng" dirty="0" smtClean="0"/>
              <a:t>OLUMLU</a:t>
            </a:r>
            <a:r>
              <a:rPr lang="tr-TR" sz="32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* Yemeğini hatırlıyorsun değil mi?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* </a:t>
            </a:r>
            <a:r>
              <a:rPr lang="tr-TR" b="1" dirty="0" err="1" smtClean="0"/>
              <a:t>Ooo</a:t>
            </a:r>
            <a:r>
              <a:rPr lang="tr-TR" b="1" dirty="0" smtClean="0"/>
              <a:t>, 100 almışsın. Gurur duyuyorsundur, her halde.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* Çalışmanı bitirince, lütfen boyalarını çekmecene kaldır.</a:t>
            </a:r>
          </a:p>
          <a:p>
            <a:pPr algn="ctr"/>
            <a:endParaRPr lang="tr-TR" dirty="0"/>
          </a:p>
        </p:txBody>
      </p:sp>
      <p:sp>
        <p:nvSpPr>
          <p:cNvPr id="9" name="8 Oval Belirtme Çizgisi"/>
          <p:cNvSpPr/>
          <p:nvPr/>
        </p:nvSpPr>
        <p:spPr>
          <a:xfrm>
            <a:off x="-108520" y="1556792"/>
            <a:ext cx="4752528" cy="3744416"/>
          </a:xfrm>
          <a:prstGeom prst="wedgeEllipseCallout">
            <a:avLst>
              <a:gd name="adj1" fmla="val 22630"/>
              <a:gd name="adj2" fmla="val 67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tr-TR" sz="4000" dirty="0" smtClean="0"/>
              <a:t>Olumsuz</a:t>
            </a:r>
            <a:r>
              <a:rPr lang="tr-TR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tr-TR" dirty="0" smtClean="0"/>
              <a:t>Yemeğini unutma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tr-TR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dirty="0" smtClean="0"/>
              <a:t>*100 almışsın! İnanamıyorum.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dirty="0" smtClean="0"/>
              <a:t>*Her zaman dağınıksın!</a:t>
            </a:r>
            <a:endParaRPr lang="tr-TR" dirty="0"/>
          </a:p>
        </p:txBody>
      </p:sp>
      <p:pic>
        <p:nvPicPr>
          <p:cNvPr id="115714" name="Picture 2" descr="http://profile.ak.fbcdn.net/hprofile-ak-ash3/41815_147563918596647_62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77628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716" name="AutoShape 4" descr="http://www.varbak.com/galeri/%C3%BCzg%C3%BCn-y%C3%BCz-nb134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5718" name="Picture 6" descr="http://www.varbak.com/galeri/%C3%BCzg%C3%BCn-y%C3%BCz-nb13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849888"/>
            <a:ext cx="134774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1" y="-1735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C00000"/>
                </a:solidFill>
              </a:rPr>
              <a:t>Çocuğa güvenmek demek çocuğun kendine güvenmesine yardımcı olmaktır=</a:t>
            </a:r>
            <a:r>
              <a:rPr lang="tr-TR" sz="3600" b="1" u="sng" dirty="0" smtClean="0">
                <a:solidFill>
                  <a:srgbClr val="C00000"/>
                </a:solidFill>
              </a:rPr>
              <a:t>ÖZGÜVEN</a:t>
            </a:r>
            <a:r>
              <a:rPr lang="tr-TR" sz="2800" b="1" u="sng" dirty="0" smtClean="0">
                <a:solidFill>
                  <a:srgbClr val="C00000"/>
                </a:solidFill>
              </a:rPr>
              <a:t> </a:t>
            </a:r>
            <a:endParaRPr lang="tr-TR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8520" y="1916832"/>
            <a:ext cx="5940152" cy="114300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6699"/>
                </a:solidFill>
              </a:rPr>
              <a:t>PEKİ BUNU TAM OLARAK NASIL YAPACAĞIZ?</a:t>
            </a:r>
            <a:endParaRPr lang="tr-TR" sz="7200" b="1" dirty="0">
              <a:solidFill>
                <a:srgbClr val="FF6699"/>
              </a:solidFill>
            </a:endParaRPr>
          </a:p>
        </p:txBody>
      </p:sp>
      <p:pic>
        <p:nvPicPr>
          <p:cNvPr id="8194" name="Picture 2" descr="http://1.bp.blogspot.com/-m1sWCacaToc/UixrB-CtSZI/AAAAAAAAIDU/hOwIE7YT67E/s1600/ozguven-gelistir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4860032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  <a:latin typeface="Algerian" pitchFamily="82" charset="0"/>
              </a:rPr>
              <a:t>GEÇEN SEMİNER KONUMUZDA NELERDEN BAHSETMİŞTİK?</a:t>
            </a:r>
            <a:endParaRPr lang="tr-TR" sz="44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2052" name="Picture 4" descr="http://gifs.gifmania.co.il/Animated-Gifs-Animated-Letters/Animations-Punctuation-Marks/Images-Question-mark/question-mark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56977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OLUMLU DÜŞÜNCE BECERİLERİ GELİŞTİRMELERİNE YARDIMCI OLUN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4570"/>
            <a:ext cx="3589337" cy="4114800"/>
          </a:xfrm>
        </p:spPr>
        <p:txBody>
          <a:bodyPr/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ÇOCUĞUNUZUN </a:t>
            </a:r>
            <a:r>
              <a:rPr lang="tr-TR" sz="2400" b="1" u="sng" dirty="0" smtClean="0">
                <a:solidFill>
                  <a:srgbClr val="FF0000"/>
                </a:solidFill>
              </a:rPr>
              <a:t>OLUMSUZ</a:t>
            </a:r>
            <a:r>
              <a:rPr lang="tr-TR" sz="2400" b="1" dirty="0" smtClean="0">
                <a:solidFill>
                  <a:srgbClr val="FF0000"/>
                </a:solidFill>
              </a:rPr>
              <a:t> CÜMLESİ</a:t>
            </a:r>
          </a:p>
          <a:p>
            <a:pPr>
              <a:buFontTx/>
              <a:buChar char="-"/>
            </a:pPr>
            <a:r>
              <a:rPr lang="tr-TR" sz="2100" b="1" dirty="0" smtClean="0">
                <a:solidFill>
                  <a:srgbClr val="002060"/>
                </a:solidFill>
              </a:rPr>
              <a:t>Bunu </a:t>
            </a:r>
            <a:r>
              <a:rPr lang="tr-TR" sz="2100" b="1" dirty="0">
                <a:solidFill>
                  <a:srgbClr val="002060"/>
                </a:solidFill>
              </a:rPr>
              <a:t>yapamıyorum.</a:t>
            </a:r>
          </a:p>
          <a:p>
            <a:pPr>
              <a:buFontTx/>
              <a:buNone/>
            </a:pPr>
            <a:endParaRPr lang="tr-TR" sz="2100" dirty="0"/>
          </a:p>
          <a:p>
            <a:pPr>
              <a:buFontTx/>
              <a:buChar char="-"/>
            </a:pPr>
            <a:r>
              <a:rPr lang="tr-TR" sz="2100" b="1" dirty="0">
                <a:solidFill>
                  <a:schemeClr val="bg2">
                    <a:lumMod val="25000"/>
                  </a:schemeClr>
                </a:solidFill>
              </a:rPr>
              <a:t>Ben matematiği hiç beceremiyorum.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556792"/>
            <a:ext cx="3589337" cy="4114800"/>
          </a:xfrm>
        </p:spPr>
        <p:txBody>
          <a:bodyPr/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ÇOCUĞUNUZUN </a:t>
            </a:r>
            <a:r>
              <a:rPr lang="tr-TR" sz="2400" b="1" u="sng" dirty="0" smtClean="0">
                <a:solidFill>
                  <a:srgbClr val="7030A0"/>
                </a:solidFill>
              </a:rPr>
              <a:t>OLUMLU</a:t>
            </a:r>
            <a:r>
              <a:rPr lang="tr-TR" sz="2400" b="1" dirty="0" smtClean="0">
                <a:solidFill>
                  <a:srgbClr val="7030A0"/>
                </a:solidFill>
              </a:rPr>
              <a:t> CÜMLESİ </a:t>
            </a:r>
          </a:p>
          <a:p>
            <a:pPr>
              <a:buFontTx/>
              <a:buChar char="-"/>
            </a:pPr>
            <a:r>
              <a:rPr lang="tr-TR" sz="2400" b="1" dirty="0" smtClean="0">
                <a:solidFill>
                  <a:srgbClr val="00B0F0"/>
                </a:solidFill>
              </a:rPr>
              <a:t>Biraz </a:t>
            </a:r>
            <a:r>
              <a:rPr lang="tr-TR" sz="2400" b="1" dirty="0">
                <a:solidFill>
                  <a:srgbClr val="00B0F0"/>
                </a:solidFill>
              </a:rPr>
              <a:t>daha zaman harcayıp tekrar dene. Ben sana inanıyorum</a:t>
            </a:r>
            <a:r>
              <a:rPr lang="tr-TR" sz="2100" dirty="0"/>
              <a:t>.</a:t>
            </a:r>
          </a:p>
          <a:p>
            <a:pPr>
              <a:buFontTx/>
              <a:buChar char="-"/>
            </a:pPr>
            <a:r>
              <a:rPr lang="tr-TR" sz="2100" b="1" dirty="0">
                <a:solidFill>
                  <a:srgbClr val="FF0066"/>
                </a:solidFill>
              </a:rPr>
              <a:t>Daha önce iyi notlar getirdin. Yine yapabileceğinden eminim. Şu fen bilgisinden aldığın pekiyi notuna bak. </a:t>
            </a:r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  <a:p>
            <a:pPr>
              <a:buFontTx/>
              <a:buChar char="-"/>
            </a:pPr>
            <a:endParaRPr lang="tr-TR" sz="2100" dirty="0"/>
          </a:p>
        </p:txBody>
      </p:sp>
      <p:pic>
        <p:nvPicPr>
          <p:cNvPr id="114690" name="Picture 2" descr="http://www.uzmanpsikoloji.com/wp-content/uploads/2010/03/guluc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252028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22537" cy="1143000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ÇOCUĞUNUZUN </a:t>
            </a:r>
            <a:r>
              <a:rPr lang="tr-TR" sz="4800" b="1" u="sng" dirty="0" smtClean="0">
                <a:solidFill>
                  <a:srgbClr val="00B050"/>
                </a:solidFill>
                <a:latin typeface="Arial Rounded MT Bold" pitchFamily="34" charset="0"/>
              </a:rPr>
              <a:t>EN İYİ YÖNLERİNİ </a:t>
            </a:r>
            <a:r>
              <a:rPr lang="tr-TR" b="1" dirty="0" smtClean="0">
                <a:solidFill>
                  <a:srgbClr val="0070C0"/>
                </a:solidFill>
              </a:rPr>
              <a:t>ORTAYA ÇIKARIN VE GELİŞTİRİN.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Takdir</a:t>
            </a:r>
            <a:r>
              <a:rPr lang="tr-TR" dirty="0"/>
              <a:t> edin ve </a:t>
            </a:r>
            <a:r>
              <a:rPr lang="tr-TR" b="1" dirty="0">
                <a:solidFill>
                  <a:srgbClr val="FF6600"/>
                </a:solidFill>
              </a:rPr>
              <a:t>yüreklendirin</a:t>
            </a:r>
            <a:r>
              <a:rPr lang="tr-TR" dirty="0"/>
              <a:t>.</a:t>
            </a:r>
          </a:p>
          <a:p>
            <a:r>
              <a:rPr lang="tr-TR" b="1" dirty="0">
                <a:solidFill>
                  <a:srgbClr val="FF6600"/>
                </a:solidFill>
              </a:rPr>
              <a:t>Yürekten dinleyin</a:t>
            </a:r>
            <a:r>
              <a:rPr lang="tr-TR" dirty="0"/>
              <a:t>: göz teması kurun, çocuğunuzun söylediğine yoğunlaşın, sözlerinizle yada başınızla dinlediğinizi belli edin. </a:t>
            </a:r>
            <a:r>
              <a:rPr lang="tr-TR" b="1" dirty="0">
                <a:solidFill>
                  <a:srgbClr val="FF6600"/>
                </a:solidFill>
              </a:rPr>
              <a:t>Çözümlere dikkat çekin</a:t>
            </a:r>
          </a:p>
        </p:txBody>
      </p:sp>
      <p:pic>
        <p:nvPicPr>
          <p:cNvPr id="113666" name="Picture 2" descr="http://i.onbesyirmibes.org/image/2009/04/18/3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0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263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b="1" u="sng" dirty="0" smtClean="0">
                <a:solidFill>
                  <a:srgbClr val="FF0066"/>
                </a:solidFill>
              </a:rPr>
              <a:t>SEVGİNİZİ GÖSTERİN</a:t>
            </a:r>
            <a:endParaRPr lang="tr-TR" sz="6000" b="1" u="sng" dirty="0">
              <a:solidFill>
                <a:srgbClr val="FF0066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148888"/>
            <a:ext cx="5148064" cy="4525963"/>
          </a:xfrm>
        </p:spPr>
        <p:txBody>
          <a:bodyPr/>
          <a:lstStyle/>
          <a:p>
            <a:r>
              <a:rPr lang="tr-TR" dirty="0"/>
              <a:t>Çocuğunuzu olduğu gibi </a:t>
            </a:r>
            <a:r>
              <a:rPr lang="tr-TR" dirty="0" smtClean="0"/>
              <a:t>kabul </a:t>
            </a:r>
            <a:r>
              <a:rPr lang="tr-TR" dirty="0" err="1" smtClean="0"/>
              <a:t>edin.Dokunun,öpün,kucaklayın</a:t>
            </a:r>
            <a:r>
              <a:rPr lang="tr-TR" dirty="0"/>
              <a:t>. </a:t>
            </a:r>
            <a:r>
              <a:rPr lang="tr-TR" u="sng" dirty="0"/>
              <a:t>Çeşitli şekillerde</a:t>
            </a:r>
            <a:r>
              <a:rPr lang="tr-TR" b="1" u="sng" dirty="0"/>
              <a:t> </a:t>
            </a:r>
            <a:r>
              <a:rPr lang="tr-TR" sz="4400" b="1" dirty="0" smtClean="0">
                <a:solidFill>
                  <a:srgbClr val="FF0000"/>
                </a:solidFill>
              </a:rPr>
              <a:t>“SENİ SEVİYORUM”</a:t>
            </a:r>
            <a:r>
              <a:rPr lang="tr-TR" sz="4400" b="1" dirty="0" smtClean="0"/>
              <a:t> </a:t>
            </a:r>
            <a:r>
              <a:rPr lang="tr-TR" dirty="0" smtClean="0"/>
              <a:t>deyin</a:t>
            </a:r>
            <a:r>
              <a:rPr lang="tr-TR" dirty="0"/>
              <a:t>.</a:t>
            </a:r>
          </a:p>
        </p:txBody>
      </p:sp>
      <p:pic>
        <p:nvPicPr>
          <p:cNvPr id="112642" name="Picture 2" descr="http://www.malibilgi.net/wp-content/uploads/Aile1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53906" cy="4503441"/>
          </a:xfrm>
          <a:prstGeom prst="rect">
            <a:avLst/>
          </a:prstGeom>
          <a:noFill/>
        </p:spPr>
      </p:pic>
      <p:pic>
        <p:nvPicPr>
          <p:cNvPr id="10242" name="Picture 2" descr="http://www.meleklermekani.com/attachments/kalp-gifleri-4-gif.19760/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4799"/>
            <a:ext cx="3171056" cy="29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                             </a:t>
            </a:r>
            <a:r>
              <a:rPr lang="tr-TR" b="1" dirty="0" smtClean="0">
                <a:solidFill>
                  <a:srgbClr val="7030A0"/>
                </a:solidFill>
                <a:latin typeface="Algerian" pitchFamily="82" charset="0"/>
              </a:rPr>
              <a:t>KARDEŞLER ARASI İLİŞKİ</a:t>
            </a:r>
            <a:endParaRPr lang="tr-TR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tr-TR" b="1" dirty="0"/>
              <a:t>Gerçekçi beklentileriniz olsun: </a:t>
            </a:r>
            <a:r>
              <a:rPr lang="tr-TR" sz="3600" b="1" u="sng" dirty="0">
                <a:solidFill>
                  <a:srgbClr val="FF0000"/>
                </a:solidFill>
              </a:rPr>
              <a:t>çatışma normaldir.</a:t>
            </a:r>
          </a:p>
          <a:p>
            <a:endParaRPr lang="tr-TR" b="1" dirty="0" smtClean="0"/>
          </a:p>
        </p:txBody>
      </p:sp>
      <p:pic>
        <p:nvPicPr>
          <p:cNvPr id="111618" name="Picture 2" descr="http://img684.imageshack.us/img684/9346/ablaka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546670" y="5486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</a:rPr>
              <a:t>Huzurlu bir ortam yaratın</a:t>
            </a:r>
            <a:r>
              <a:rPr lang="tr-TR" sz="2800" b="1" dirty="0"/>
              <a:t>: rekabeti besleyecek durumlar yaratmaktan kaçının</a:t>
            </a:r>
            <a:r>
              <a:rPr lang="tr-TR" sz="2800" b="1" dirty="0" smtClean="0"/>
              <a:t>.</a:t>
            </a:r>
          </a:p>
          <a:p>
            <a:endParaRPr lang="tr-TR" sz="2800" b="1" dirty="0"/>
          </a:p>
          <a:p>
            <a:r>
              <a:rPr lang="tr-TR" sz="2800" b="1" dirty="0" smtClean="0">
                <a:solidFill>
                  <a:srgbClr val="7030A0"/>
                </a:solidFill>
              </a:rPr>
              <a:t>Bunu yaparken adaletli olmaya da özen gösterin. Unutmayın siz onların </a:t>
            </a:r>
            <a:r>
              <a:rPr lang="tr-TR" sz="2800" b="1" u="sng" dirty="0" smtClean="0">
                <a:solidFill>
                  <a:srgbClr val="7030A0"/>
                </a:solidFill>
              </a:rPr>
              <a:t>SEVGİ EVİSİNİZ.</a:t>
            </a:r>
            <a:endParaRPr lang="tr-TR" sz="2800" b="1" u="sng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://img.photobucket.com/albums/v235/SmileyMags/Moms/346203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39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sz="2900" b="1" u="sng" dirty="0">
                <a:solidFill>
                  <a:srgbClr val="FFFF00"/>
                </a:solidFill>
              </a:rPr>
              <a:t>ÇOCUKLARIMIZI OLDUĞU GİBİ KABUL EDELİM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47655" y="1268760"/>
            <a:ext cx="5364088" cy="5589240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Çocuklarımıza </a:t>
            </a:r>
            <a:r>
              <a:rPr lang="tr-TR" sz="2800" b="1" u="sng" dirty="0" smtClean="0">
                <a:solidFill>
                  <a:srgbClr val="C00000"/>
                </a:solidFill>
              </a:rPr>
              <a:t>SADECE İNSAN OLDUKLARI </a:t>
            </a:r>
            <a:r>
              <a:rPr lang="tr-TR" sz="2800" dirty="0" smtClean="0"/>
              <a:t>için </a:t>
            </a:r>
            <a:r>
              <a:rPr lang="tr-TR" sz="2800" dirty="0"/>
              <a:t>değer verelim.  </a:t>
            </a:r>
          </a:p>
          <a:p>
            <a:r>
              <a:rPr lang="tr-TR" sz="2800" dirty="0" smtClean="0"/>
              <a:t> 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Başarılı</a:t>
            </a:r>
            <a:r>
              <a:rPr lang="tr-TR" sz="2800" dirty="0"/>
              <a:t>, zeki, çalışkan,  sarı </a:t>
            </a:r>
            <a:r>
              <a:rPr lang="tr-TR" sz="2800" dirty="0" smtClean="0"/>
              <a:t>    saçlı</a:t>
            </a:r>
            <a:r>
              <a:rPr lang="tr-TR" sz="2800" dirty="0"/>
              <a:t>, uzun boylu, sessiz, konuşkan ...vb. olduğu için değerli görüp;                                     Tembel, yaramaz, sıska, kısa ... vb. olduğu için değersiz görmeyelim</a:t>
            </a:r>
            <a:r>
              <a:rPr lang="tr-TR" sz="2800" dirty="0" smtClean="0"/>
              <a:t>.</a:t>
            </a:r>
          </a:p>
          <a:p>
            <a:endParaRPr lang="tr-TR" sz="2800" b="1" u="sng" dirty="0" smtClean="0">
              <a:solidFill>
                <a:srgbClr val="FF0066"/>
              </a:solidFill>
            </a:endParaRPr>
          </a:p>
          <a:p>
            <a:r>
              <a:rPr lang="tr-TR" sz="2800" b="1" u="sng" dirty="0" smtClean="0">
                <a:solidFill>
                  <a:srgbClr val="FF0066"/>
                </a:solidFill>
              </a:rPr>
              <a:t>HER KOŞULDA DEĞERLİ </a:t>
            </a:r>
            <a:r>
              <a:rPr lang="tr-TR" sz="2800" dirty="0" smtClean="0"/>
              <a:t>olduklarını </a:t>
            </a:r>
            <a:r>
              <a:rPr lang="tr-TR" sz="2800" dirty="0"/>
              <a:t>onlara hissettirelim.     </a:t>
            </a:r>
          </a:p>
        </p:txBody>
      </p:sp>
      <p:sp>
        <p:nvSpPr>
          <p:cNvPr id="108546" name="AutoShape 2" descr="http://www.annelikbilinci.com/upload/cocuklari_oldugu_gibi_kabul_etm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548" name="AutoShape 4" descr="http://www.annelikbilinci.com/upload/cocuklari_oldugu_gibi_kabul_etm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8550" name="Picture 6" descr="http://www.annelikbilinci.com/upload/cocuklari_oldugu_gibi_kabul_et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923928" cy="5589240"/>
          </a:xfrm>
          <a:prstGeom prst="rect">
            <a:avLst/>
          </a:prstGeom>
          <a:noFill/>
        </p:spPr>
      </p:pic>
      <p:pic>
        <p:nvPicPr>
          <p:cNvPr id="13314" name="Picture 2" descr="http://m.gifmania.com.tr/Hareketli-Gifler-Animasyonlu-Harfler/Gif-Resimleri-Noktalama-Isaretleri/Animasyonlar-Unlem-Isareti/Unlem-Isareti-260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tr-TR" sz="4800" b="1" u="sng" dirty="0">
                <a:solidFill>
                  <a:srgbClr val="7030A0"/>
                </a:solidFill>
                <a:latin typeface="Arial Black" pitchFamily="34" charset="0"/>
              </a:rPr>
              <a:t>ÇOCUĞUNUZU KOŞULSUZ KABUL</a:t>
            </a:r>
            <a:r>
              <a:rPr lang="tr-TR" sz="40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tr-TR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/>
              <a:t>Güvenmeyi ve inanmayı gerektirir. Eğer çocuğumuza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GÜVENMEZ VE İNANMAZSAK ONU NASIL OLDUĞU GİBİ KABUL EDERİZ?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Kibar </a:t>
            </a:r>
            <a:r>
              <a:rPr lang="tr-TR" sz="2800" dirty="0"/>
              <a:t>ve nazik olmayı gerektirir. Onlara </a:t>
            </a:r>
            <a:r>
              <a:rPr lang="tr-TR" sz="2800" b="1" dirty="0" smtClean="0">
                <a:solidFill>
                  <a:srgbClr val="FF6600"/>
                </a:solidFill>
              </a:rPr>
              <a:t>KABA DAVRANIRSAK BİZE KARŞI NASIL SAYGILI OLMALARINI BEKLERİZ?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Çocuk </a:t>
            </a:r>
            <a:r>
              <a:rPr lang="tr-TR" sz="2800" dirty="0"/>
              <a:t>hakkında olumlu düşünmeyi gerektirir. Eğer </a:t>
            </a:r>
            <a:r>
              <a:rPr lang="tr-TR" sz="2800" b="1" dirty="0" smtClean="0">
                <a:solidFill>
                  <a:srgbClr val="00B050"/>
                </a:solidFill>
              </a:rPr>
              <a:t>ONLAR HAKKINDA OLUMLU DÜŞÜNMEZSEK NASIL OLUMLU DAVRANIŞLAR BEKLERİZ.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İçten </a:t>
            </a:r>
            <a:r>
              <a:rPr lang="tr-TR" sz="2800" dirty="0"/>
              <a:t>ve dürüst olmayı gerektirir. Onlara karşı </a:t>
            </a:r>
            <a:r>
              <a:rPr lang="tr-TR" sz="2800" b="1" dirty="0" smtClean="0">
                <a:solidFill>
                  <a:srgbClr val="C00000"/>
                </a:solidFill>
              </a:rPr>
              <a:t>DÜRÜST DAVRANMAZSAK NASIL ONLARDAN İÇTEN VE SAMİMİ OLMALARINI BEKLEYEBİLİRİZ.     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900" b="1" u="sng" dirty="0"/>
              <a:t>ÇOCUKLARIMIZI OLUMLU DAVRANIŞLARIYLA, İYİ ÖZELLİKLERİYLE VE YAPABİLDİKLERİYLE FARK EDİN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28" y="1498711"/>
            <a:ext cx="5796136" cy="5085184"/>
          </a:xfrm>
        </p:spPr>
        <p:txBody>
          <a:bodyPr>
            <a:normAutofit fontScale="92500"/>
          </a:bodyPr>
          <a:lstStyle/>
          <a:p>
            <a:r>
              <a:rPr lang="tr-TR" sz="3000" dirty="0" smtClean="0"/>
              <a:t>       Çocuklarınızın </a:t>
            </a:r>
            <a:r>
              <a:rPr lang="tr-TR" sz="3000" dirty="0"/>
              <a:t>olumsuzluklarını </a:t>
            </a:r>
            <a:r>
              <a:rPr lang="tr-TR" sz="3000" dirty="0" smtClean="0"/>
              <a:t>  ortaya </a:t>
            </a:r>
            <a:r>
              <a:rPr lang="tr-TR" sz="3000" dirty="0"/>
              <a:t>koymayın.</a:t>
            </a:r>
          </a:p>
          <a:p>
            <a:r>
              <a:rPr lang="tr-TR" sz="3000" dirty="0"/>
              <a:t>Olumlu davranışlarını, iyi yönlerini sürekli dile getirip ödüllendirerek pekiştirelim.</a:t>
            </a:r>
          </a:p>
          <a:p>
            <a:r>
              <a:rPr lang="tr-TR" sz="3000" dirty="0"/>
              <a:t>Olumsuz davranışlarını, hatalarını </a:t>
            </a:r>
            <a:r>
              <a:rPr lang="tr-TR" sz="3000" b="1" u="sng" dirty="0" smtClean="0">
                <a:solidFill>
                  <a:srgbClr val="FF0000"/>
                </a:solidFill>
              </a:rPr>
              <a:t>BAZEN</a:t>
            </a:r>
            <a:r>
              <a:rPr lang="tr-TR" sz="3000" dirty="0" smtClean="0"/>
              <a:t> </a:t>
            </a:r>
            <a:r>
              <a:rPr lang="tr-TR" sz="3000" dirty="0"/>
              <a:t>görmezden gelerek söndürmeye çalışalım.</a:t>
            </a:r>
          </a:p>
          <a:p>
            <a:r>
              <a:rPr lang="tr-TR" sz="3000" dirty="0"/>
              <a:t>Bazı alanlardaki yeteneksizlerini, tecrübesizliklerini kimi başarılarıyla gidermeye, yenmeye çalışalım.</a:t>
            </a:r>
          </a:p>
        </p:txBody>
      </p:sp>
      <p:pic>
        <p:nvPicPr>
          <p:cNvPr id="99330" name="Picture 2" descr="http://www.alternatifanne.com/wp-content/uploads/2012/06/bab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916832"/>
            <a:ext cx="3333750" cy="416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m.gifmania.com.tr/Hareketli-Gifler-Animasyonlu-Harfler/Gif-Resimleri-Noktalama-Isaretleri/Animasyonlar-Unlem-Isareti/Unlem-Isareti-260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" y="1405814"/>
            <a:ext cx="539552" cy="10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.gifmania.com.tr/Hareketli-Gifler-Animasyonlu-Harfler/Gif-Resimleri-Noktalama-Isaretleri/Animasyonlar-Unlem-Isareti/Unlem-Isareti-260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" y="2543591"/>
            <a:ext cx="539552" cy="10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.gifmania.com.tr/Hareketli-Gifler-Animasyonlu-Harfler/Gif-Resimleri-Noktalama-Isaretleri/Animasyonlar-Unlem-Isareti/Unlem-Isareti-260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" y="3861048"/>
            <a:ext cx="539552" cy="10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.gifmania.com.tr/Hareketli-Gifler-Animasyonlu-Harfler/Gif-Resimleri-Noktalama-Isaretleri/Animasyonlar-Unlem-Isareti/Unlem-Isareti-260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" y="5301208"/>
            <a:ext cx="539552" cy="10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  <p:bldP spid="39939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600" b="1" u="sng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tr-TR" sz="3600" b="1" u="sng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tr-TR" sz="3600" b="1" u="sng" dirty="0" smtClean="0">
                <a:solidFill>
                  <a:srgbClr val="FF0000"/>
                </a:solidFill>
                <a:latin typeface="Arial Rounded MT Bold" pitchFamily="34" charset="0"/>
              </a:rPr>
              <a:t>NEYİ </a:t>
            </a:r>
            <a:r>
              <a:rPr lang="tr-TR" sz="3600" b="1" u="sng" dirty="0">
                <a:solidFill>
                  <a:srgbClr val="FF0000"/>
                </a:solidFill>
                <a:latin typeface="Arial Rounded MT Bold" pitchFamily="34" charset="0"/>
              </a:rPr>
              <a:t>İSTEDİĞİNİZE ODAKLANIN, NEYİ İSTEMEDİĞİNİZE DEĞİL</a:t>
            </a:r>
            <a:br>
              <a:rPr lang="tr-TR" sz="3600" b="1" u="sng" dirty="0">
                <a:solidFill>
                  <a:srgbClr val="FF0000"/>
                </a:solidFill>
                <a:latin typeface="Arial Rounded MT Bold" pitchFamily="34" charset="0"/>
              </a:rPr>
            </a:br>
            <a:endParaRPr lang="tr-TR" sz="3600" b="1" u="sng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r>
              <a:rPr lang="tr-TR" sz="3000" b="1" dirty="0" smtClean="0">
                <a:solidFill>
                  <a:srgbClr val="7030A0"/>
                </a:solidFill>
                <a:latin typeface="Arial Narrow" pitchFamily="34" charset="0"/>
              </a:rPr>
              <a:t>Neyi </a:t>
            </a:r>
            <a:r>
              <a:rPr lang="tr-TR" sz="3000" b="1" dirty="0">
                <a:solidFill>
                  <a:srgbClr val="7030A0"/>
                </a:solidFill>
                <a:latin typeface="Arial Narrow" pitchFamily="34" charset="0"/>
              </a:rPr>
              <a:t>düşünürseniz onu üretirsiniz istemediğiniz şeylere odaklandığınızda o istemediğiniz şeyden daha fazla gerçekleştirirsiniz ( Yiyerek kilo almak gibi</a:t>
            </a:r>
            <a:r>
              <a:rPr lang="tr-TR" sz="3000" b="1" dirty="0" smtClean="0">
                <a:solidFill>
                  <a:srgbClr val="7030A0"/>
                </a:solidFill>
                <a:latin typeface="Arial Narrow" pitchFamily="34" charset="0"/>
              </a:rPr>
              <a:t>)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</a:t>
            </a:r>
            <a:r>
              <a:rPr lang="tr-TR" sz="2600" b="1" dirty="0" smtClean="0">
                <a:solidFill>
                  <a:srgbClr val="FF0066"/>
                </a:solidFill>
                <a:latin typeface="Arial Rounded MT Bold" pitchFamily="34" charset="0"/>
              </a:rPr>
              <a:t>Beyin </a:t>
            </a:r>
            <a:r>
              <a:rPr lang="tr-TR" sz="2600" b="1" dirty="0">
                <a:solidFill>
                  <a:srgbClr val="FF0066"/>
                </a:solidFill>
                <a:latin typeface="Arial Rounded MT Bold" pitchFamily="34" charset="0"/>
              </a:rPr>
              <a:t>bilgisayar gibidir. Bilgisayara neyi yapmaması komutunu vermezsiniz. Neyi yapmasını istiyorsanız o komutu verirsiniz. Ama yanlış komutu uygulama diyemezsiniz. Yanlış komut verdiyseniz siler yenisini verirsiniz</a:t>
            </a:r>
            <a:r>
              <a:rPr lang="tr-TR" sz="2600" b="1" dirty="0" smtClean="0">
                <a:solidFill>
                  <a:srgbClr val="FF0066"/>
                </a:solidFill>
                <a:latin typeface="Arial Rounded MT Bold" pitchFamily="34" charset="0"/>
              </a:rPr>
              <a:t>.</a:t>
            </a:r>
            <a:endParaRPr lang="tr-TR" sz="2600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pic>
        <p:nvPicPr>
          <p:cNvPr id="15362" name="Picture 2" descr="https://encrypted-tbn3.gstatic.com/images?q=tbn:ANd9GcRcp57lurO7IQLB-QXd3IYHKDss1fx_BnpMOpH_TJzaIY47BKt1PKhvC8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91581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eleoutlet.com/pictures/thumbs/nnb-zayiflama-seti-2-2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3717032"/>
            <a:ext cx="1765653" cy="169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 autoUpdateAnimBg="0"/>
      <p:bldP spid="10035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effectLst>
            <a:outerShdw dist="107763" dir="189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tr-TR" sz="3600" b="1" u="sng" dirty="0">
                <a:solidFill>
                  <a:srgbClr val="FF0066"/>
                </a:solidFill>
                <a:latin typeface="Arial Black" pitchFamily="34" charset="0"/>
              </a:rPr>
              <a:t>ÇOCUKLARIMIZI KOŞULSUZ OLARAK SEVELİM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tr-TR" sz="4000" dirty="0" smtClean="0">
                <a:latin typeface="Arial Black" pitchFamily="34" charset="0"/>
              </a:rPr>
              <a:t>         Çocuğumuza </a:t>
            </a:r>
            <a:r>
              <a:rPr lang="tr-TR" sz="4000" dirty="0">
                <a:latin typeface="Arial Black" pitchFamily="34" charset="0"/>
              </a:rPr>
              <a:t>duyduğumuz sevgiyi ve ilgiyi </a:t>
            </a:r>
            <a:r>
              <a:rPr lang="tr-TR" sz="4000" b="1" u="sng" dirty="0" smtClean="0">
                <a:solidFill>
                  <a:srgbClr val="C00000"/>
                </a:solidFill>
              </a:rPr>
              <a:t>HER HANGİ BİR KOŞULA BAĞLAMAYALIM.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sz="4000" dirty="0" smtClean="0">
                <a:latin typeface="Arial Black" pitchFamily="34" charset="0"/>
              </a:rPr>
              <a:t>      İyi </a:t>
            </a:r>
            <a:r>
              <a:rPr lang="tr-TR" sz="4000" dirty="0">
                <a:latin typeface="Arial Black" pitchFamily="34" charset="0"/>
              </a:rPr>
              <a:t>ki benim çocuğumsun </a:t>
            </a:r>
            <a:r>
              <a:rPr lang="tr-TR" b="1" u="sng" dirty="0" smtClean="0">
                <a:solidFill>
                  <a:srgbClr val="7030A0"/>
                </a:solidFill>
                <a:latin typeface="Comic Sans MS" pitchFamily="66" charset="0"/>
              </a:rPr>
              <a:t>“SENİN GİBİ” </a:t>
            </a:r>
            <a:r>
              <a:rPr lang="tr-TR" sz="4000" dirty="0" smtClean="0">
                <a:latin typeface="Arial Black" pitchFamily="34" charset="0"/>
              </a:rPr>
              <a:t>bir </a:t>
            </a:r>
            <a:r>
              <a:rPr lang="tr-TR" sz="4000" dirty="0">
                <a:latin typeface="Arial Black" pitchFamily="34" charset="0"/>
              </a:rPr>
              <a:t>çocuğum olduğu için çok mutluyum...      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pic>
        <p:nvPicPr>
          <p:cNvPr id="16386" name="Picture 2" descr="http://www.yenislayt.com/upload/bb3fc9cc4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5056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enislayt.com/upload/bb3fc9cc4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15365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3.bp.blogspot.com/-Jl0OAeqL6AM/UdweYgRjM8I/AAAAAAAAACs/g7fT7NOaXPE/s1600/Antique_wallpapers_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00"/>
            <a:ext cx="9144000" cy="68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1084094"/>
            <a:ext cx="413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u="sng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BUGÜNKÜ SEMİNER KONUMUZ </a:t>
            </a:r>
            <a:endParaRPr lang="tr-TR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427984" y="1268760"/>
            <a:ext cx="47160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FFFF00"/>
                </a:solidFill>
                <a:latin typeface="Arial Rounded MT Bold" pitchFamily="34" charset="0"/>
              </a:rPr>
              <a:t>SAĞLIKLI EBEVEYN </a:t>
            </a:r>
            <a:r>
              <a:rPr lang="tr-TR" sz="4400" b="1" dirty="0" smtClean="0">
                <a:solidFill>
                  <a:srgbClr val="FFFF00"/>
                </a:solidFill>
                <a:latin typeface="Arial Rounded MT Bold" pitchFamily="34" charset="0"/>
              </a:rPr>
              <a:t>İLETİŞİMİ</a:t>
            </a:r>
          </a:p>
          <a:p>
            <a:endParaRPr lang="tr-TR" sz="4400" b="1" dirty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DAYAK VE </a:t>
            </a:r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CEZA</a:t>
            </a:r>
          </a:p>
          <a:p>
            <a:endParaRPr lang="tr-TR" sz="44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DİSİPLİN </a:t>
            </a:r>
            <a:endParaRPr lang="tr-TR" sz="4400" b="1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tr-TR" sz="4400" b="1" dirty="0">
              <a:solidFill>
                <a:srgbClr val="00B0F0"/>
              </a:solidFill>
              <a:latin typeface="Arial Rounded MT Bold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8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u="sng" dirty="0">
                <a:solidFill>
                  <a:srgbClr val="002060"/>
                </a:solidFill>
                <a:latin typeface="Arial Rounded MT Bold" pitchFamily="34" charset="0"/>
              </a:rPr>
              <a:t>ÇOCUKLARIMIZI KESİNLİKLE HİÇ KİMSEYLE KIYASLAMAYALIM</a:t>
            </a:r>
            <a:r>
              <a:rPr lang="tr-TR" sz="40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8229600" cy="537321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 b="1" i="1" u="sng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KIYASLAMA;</a:t>
            </a:r>
            <a:r>
              <a:rPr lang="tr-TR" sz="3600" dirty="0" err="1" smtClean="0"/>
              <a:t>Çocuğu</a:t>
            </a:r>
            <a:r>
              <a:rPr lang="tr-TR" sz="3600" dirty="0" smtClean="0"/>
              <a:t> </a:t>
            </a:r>
            <a:r>
              <a:rPr lang="tr-TR" sz="3600" dirty="0"/>
              <a:t>olduğu gibi, bir birey olarak </a:t>
            </a:r>
            <a:r>
              <a:rPr lang="tr-TR" sz="3600" b="1" dirty="0">
                <a:solidFill>
                  <a:srgbClr val="C00000"/>
                </a:solidFill>
              </a:rPr>
              <a:t>kabul etmeme anlamına </a:t>
            </a:r>
            <a:r>
              <a:rPr lang="tr-TR" sz="3600" dirty="0"/>
              <a:t>gelir ve çocuğun </a:t>
            </a:r>
            <a:r>
              <a:rPr lang="tr-TR" sz="3600" b="1" dirty="0">
                <a:solidFill>
                  <a:srgbClr val="C00000"/>
                </a:solidFill>
              </a:rPr>
              <a:t>kişilik gelişimini zedeler.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 dirty="0"/>
              <a:t>Her birey </a:t>
            </a:r>
            <a:r>
              <a:rPr lang="tr-TR" sz="3600" b="1" dirty="0">
                <a:solidFill>
                  <a:srgbClr val="FF0066"/>
                </a:solidFill>
              </a:rPr>
              <a:t>farklıdır, eşsizdir, kendine özgüdür</a:t>
            </a:r>
            <a:r>
              <a:rPr lang="tr-TR" sz="3600" dirty="0">
                <a:solidFill>
                  <a:srgbClr val="FF0066"/>
                </a:solidFill>
              </a:rPr>
              <a:t>. </a:t>
            </a:r>
            <a:r>
              <a:rPr lang="tr-TR" sz="3600" dirty="0"/>
              <a:t>Bu nedenle hiç kimse başka biriyle kıyaslanmamalıdır. </a:t>
            </a:r>
          </a:p>
          <a:p>
            <a:pPr>
              <a:lnSpc>
                <a:spcPct val="90000"/>
              </a:lnSpc>
            </a:pPr>
            <a:r>
              <a:rPr lang="tr-TR" sz="3600" dirty="0"/>
              <a:t>Çocuklarımızı kardeşleriyle, akraba çocuklarıyla, arkadaşlarıyla </a:t>
            </a:r>
            <a:r>
              <a:rPr lang="tr-TR" sz="3600" b="1" dirty="0" smtClean="0">
                <a:solidFill>
                  <a:srgbClr val="0070C0"/>
                </a:solidFill>
              </a:rPr>
              <a:t>KIYASLAMAYALIM.</a:t>
            </a:r>
            <a:endParaRPr lang="tr-TR" sz="3600" b="1" dirty="0">
              <a:solidFill>
                <a:srgbClr val="0070C0"/>
              </a:solidFill>
            </a:endParaRPr>
          </a:p>
        </p:txBody>
      </p:sp>
      <p:pic>
        <p:nvPicPr>
          <p:cNvPr id="105474" name="Picture 2" descr="https://encrypted-tbn1.gstatic.com/images?q=tbn:ANd9GcTWoKVF-rreFIuvqLPLg-eSYx8voSOsdKxUJnb9yLBmO7domq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320384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8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https://encrypted-tbn2.gstatic.com/images?q=tbn:ANd9GcSAX9W9JEoz444ZwHfX2cdFLIwwg83BtxYuByJLAkEoGbHgFn3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7999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3600" dirty="0"/>
              <a:t>Siz başkalarıyla kıyaslandığınızda kendinizi nasıl hissedersiniz? (Eş olarak, ana-baba olarak</a:t>
            </a:r>
            <a:r>
              <a:rPr lang="tr-TR" sz="3600" dirty="0" smtClean="0"/>
              <a:t>)</a:t>
            </a:r>
          </a:p>
          <a:p>
            <a:pPr>
              <a:lnSpc>
                <a:spcPct val="90000"/>
              </a:lnSpc>
            </a:pPr>
            <a:endParaRPr lang="tr-TR" sz="3600" dirty="0"/>
          </a:p>
          <a:p>
            <a:pPr>
              <a:lnSpc>
                <a:spcPct val="90000"/>
              </a:lnSpc>
            </a:pPr>
            <a:endParaRPr lang="tr-TR" sz="3600" dirty="0" smtClean="0"/>
          </a:p>
          <a:p>
            <a:pPr>
              <a:lnSpc>
                <a:spcPct val="90000"/>
              </a:lnSpc>
            </a:pPr>
            <a:endParaRPr lang="tr-TR" sz="3600" dirty="0"/>
          </a:p>
          <a:p>
            <a:pPr>
              <a:lnSpc>
                <a:spcPct val="90000"/>
              </a:lnSpc>
            </a:pPr>
            <a:endParaRPr lang="tr-TR" sz="3600" dirty="0"/>
          </a:p>
          <a:p>
            <a:pPr>
              <a:lnSpc>
                <a:spcPct val="90000"/>
              </a:lnSpc>
            </a:pPr>
            <a:endParaRPr lang="tr-TR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tr-TR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tr-TR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....’NIN BABASI – ANNESİ – BÖYLE YAPIYORLAR. SEN NEDEN YAPMIYORSUN?    ...DESELER NE HİSSEDERSİNİZ? </a:t>
            </a:r>
            <a:r>
              <a:rPr lang="tr-TR" sz="3600" dirty="0" smtClean="0"/>
              <a:t>İncinir</a:t>
            </a:r>
            <a:r>
              <a:rPr lang="tr-TR" sz="3600" dirty="0"/>
              <a:t>, hatta kızar, kendinizi kötü hissedersiniz değil mi?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 dirty="0" smtClean="0"/>
              <a:t> </a:t>
            </a:r>
            <a:endParaRPr lang="tr-TR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3600" dirty="0"/>
          </a:p>
        </p:txBody>
      </p:sp>
      <p:pic>
        <p:nvPicPr>
          <p:cNvPr id="19458" name="Picture 2" descr="http://img1.img10.com/kibirli-ve-bencil-olmanin-sonu-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0"/>
            <a:ext cx="3995936" cy="662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i="1" u="sng" dirty="0" smtClean="0">
                <a:solidFill>
                  <a:srgbClr val="FF0000"/>
                </a:solidFill>
                <a:latin typeface="Algerian" pitchFamily="82" charset="0"/>
              </a:rPr>
              <a:t>İNANIN ÇOCUKLARINIZ DAHA ÇOK İNCİNİYOR...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600" b="1" dirty="0" smtClean="0">
                <a:solidFill>
                  <a:srgbClr val="FF0066"/>
                </a:solidFill>
              </a:rPr>
              <a:t>GÜVEN DUYGULARI SARSILIYOR...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600" b="1" dirty="0" smtClean="0">
                <a:solidFill>
                  <a:srgbClr val="FF6600"/>
                </a:solidFill>
              </a:rPr>
              <a:t>KENDİLERİNİ DEĞERSİZ HİSSEDİYORLAR...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600" b="1" dirty="0" smtClean="0">
                <a:solidFill>
                  <a:srgbClr val="0070C0"/>
                </a:solidFill>
              </a:rPr>
              <a:t>HİÇBİR İŞE YARAMADIKLARINI DÜŞÜNÜYORLAR</a:t>
            </a:r>
            <a:endParaRPr lang="tr-TR" sz="26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fwmail.net/img/i/2012/09/ozguven_eksikligi_01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588"/>
            <a:ext cx="5298798" cy="68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şağı Ok 4"/>
          <p:cNvSpPr/>
          <p:nvPr/>
        </p:nvSpPr>
        <p:spPr>
          <a:xfrm>
            <a:off x="899592" y="1988840"/>
            <a:ext cx="1656184" cy="118741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8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905351" cy="6858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tr-TR" dirty="0"/>
              <a:t>	</a:t>
            </a:r>
            <a:r>
              <a:rPr lang="tr-TR" dirty="0" smtClean="0">
                <a:solidFill>
                  <a:srgbClr val="FF0066"/>
                </a:solidFill>
                <a:latin typeface="Forte" pitchFamily="66" charset="0"/>
              </a:rPr>
              <a:t>YAPILAN ARAŞTIRMALARA GÖRE </a:t>
            </a:r>
            <a:r>
              <a:rPr lang="tr-TR" sz="4400" b="1" u="sng" dirty="0" smtClean="0">
                <a:solidFill>
                  <a:srgbClr val="FF0066"/>
                </a:solidFill>
                <a:latin typeface="Forte" pitchFamily="66" charset="0"/>
              </a:rPr>
              <a:t>KIYASLANAN </a:t>
            </a:r>
            <a:r>
              <a:rPr lang="tr-TR" sz="4400" b="1" u="sng" dirty="0">
                <a:solidFill>
                  <a:srgbClr val="FF0066"/>
                </a:solidFill>
                <a:latin typeface="Forte" pitchFamily="66" charset="0"/>
              </a:rPr>
              <a:t>ÇOCUĞUN:</a:t>
            </a:r>
          </a:p>
          <a:p>
            <a:r>
              <a:rPr lang="tr-TR" sz="4000" dirty="0"/>
              <a:t> </a:t>
            </a:r>
            <a:r>
              <a:rPr lang="tr-TR" sz="4000" b="1" dirty="0">
                <a:solidFill>
                  <a:srgbClr val="006666"/>
                </a:solidFill>
                <a:latin typeface="Agency FB" pitchFamily="34" charset="0"/>
              </a:rPr>
              <a:t>Kendine güveni sarsılır,engellenir.</a:t>
            </a:r>
          </a:p>
          <a:p>
            <a:pPr marL="0" indent="0">
              <a:buNone/>
            </a:pPr>
            <a:r>
              <a:rPr lang="tr-TR" sz="4000" dirty="0">
                <a:latin typeface="Agency FB" pitchFamily="34" charset="0"/>
              </a:rPr>
              <a:t> </a:t>
            </a:r>
            <a:endParaRPr lang="tr-TR" sz="4000" dirty="0" smtClean="0">
              <a:latin typeface="Agency FB" pitchFamily="34" charset="0"/>
            </a:endParaRPr>
          </a:p>
          <a:p>
            <a:r>
              <a:rPr lang="tr-TR" sz="4000" b="1" dirty="0" smtClean="0">
                <a:solidFill>
                  <a:srgbClr val="7030A0"/>
                </a:solidFill>
                <a:latin typeface="Agency FB" pitchFamily="34" charset="0"/>
              </a:rPr>
              <a:t>Kişiliği </a:t>
            </a:r>
            <a:r>
              <a:rPr lang="tr-TR" sz="4000" b="1" dirty="0">
                <a:solidFill>
                  <a:srgbClr val="7030A0"/>
                </a:solidFill>
                <a:latin typeface="Agency FB" pitchFamily="34" charset="0"/>
              </a:rPr>
              <a:t>incinir, yara alır.</a:t>
            </a:r>
          </a:p>
          <a:p>
            <a:pPr marL="0" indent="0">
              <a:buNone/>
            </a:pPr>
            <a:r>
              <a:rPr lang="tr-TR" sz="4000" dirty="0">
                <a:latin typeface="Agency FB" pitchFamily="34" charset="0"/>
              </a:rPr>
              <a:t> </a:t>
            </a:r>
            <a:endParaRPr lang="tr-TR" sz="4000" dirty="0" smtClean="0">
              <a:latin typeface="Agency FB" pitchFamily="34" charset="0"/>
            </a:endParaRPr>
          </a:p>
          <a:p>
            <a:r>
              <a:rPr lang="tr-TR" sz="4000" b="1" dirty="0" smtClean="0">
                <a:solidFill>
                  <a:srgbClr val="FF0000"/>
                </a:solidFill>
                <a:latin typeface="Agency FB" pitchFamily="34" charset="0"/>
              </a:rPr>
              <a:t>Başarmak </a:t>
            </a:r>
            <a:r>
              <a:rPr lang="tr-TR" sz="4000" b="1" dirty="0">
                <a:solidFill>
                  <a:srgbClr val="FF0000"/>
                </a:solidFill>
                <a:latin typeface="Agency FB" pitchFamily="34" charset="0"/>
              </a:rPr>
              <a:t>için çaba harcamaz.</a:t>
            </a:r>
          </a:p>
          <a:p>
            <a:pPr marL="0" indent="0">
              <a:buNone/>
            </a:pPr>
            <a:r>
              <a:rPr lang="tr-TR" sz="4000" dirty="0">
                <a:latin typeface="Agency FB" pitchFamily="34" charset="0"/>
              </a:rPr>
              <a:t> </a:t>
            </a:r>
            <a:endParaRPr lang="tr-TR" sz="4000" dirty="0" smtClean="0">
              <a:latin typeface="Agency FB" pitchFamily="34" charset="0"/>
            </a:endParaRPr>
          </a:p>
          <a:p>
            <a:r>
              <a:rPr lang="tr-TR" sz="4000" b="1" dirty="0" smtClean="0">
                <a:solidFill>
                  <a:srgbClr val="FF6600"/>
                </a:solidFill>
                <a:latin typeface="Agency FB" pitchFamily="34" charset="0"/>
              </a:rPr>
              <a:t>Saldırgan </a:t>
            </a:r>
            <a:r>
              <a:rPr lang="tr-TR" sz="4000" b="1" dirty="0">
                <a:solidFill>
                  <a:srgbClr val="FF6600"/>
                </a:solidFill>
                <a:latin typeface="Agency FB" pitchFamily="34" charset="0"/>
              </a:rPr>
              <a:t>ya  da içedönük davranışlar geliştirir.</a:t>
            </a:r>
          </a:p>
          <a:p>
            <a:endParaRPr lang="tr-TR" sz="4000" dirty="0" smtClean="0">
              <a:latin typeface="Agency FB" pitchFamily="34" charset="0"/>
            </a:endParaRPr>
          </a:p>
          <a:p>
            <a:r>
              <a:rPr lang="tr-TR" sz="4000" dirty="0" smtClean="0">
                <a:latin typeface="Agency FB" pitchFamily="34" charset="0"/>
              </a:rPr>
              <a:t> </a:t>
            </a:r>
            <a:r>
              <a:rPr lang="tr-TR" sz="4000" b="1" dirty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Kendisini olumsuz, değersiz değerlendirir.</a:t>
            </a:r>
          </a:p>
        </p:txBody>
      </p:sp>
      <p:sp>
        <p:nvSpPr>
          <p:cNvPr id="2" name="AutoShape 2" descr="data:image/jpeg;base64,/9j/4AAQSkZJRgABAQAAAQABAAD/2wCEAAkGBxQTEhQUEhQWFhUXGBYVFxYXGBcYGBcXFRQXFxgXFxoaHSggGBolHBUUITEhJSkrLi4uFx8zODMsNygtLisBCgoKDg0OGxAQGywkICQsLCwsLCwsLywsLCwsLCwsLCwsLCwsLCwsLCwsLCwsLCwsLCwsLCwsLCwsLCwsLCwsLP/AABEIAIEBhwMBEQACEQEDEQH/xAAcAAABBQEBAQAAAAAAAAAAAAAEAQIDBQYHAAj/xABGEAABAwEFBQUGAgcGBQUAAAABAgMRAAQFEiExBkFRYXETIoGRoQcyQrHB8GLRFCNScoKS4RUzQ6LC8TRTY7K0FiREc+L/xAAaAQACAwEBAAAAAAAAAAAAAAACBAEDBQAG/8QANhEAAgIBAwEFBwQCAQQDAAAAAAECAxESITEEE0FRYZEFIjJxgbHwQqHB4RTRMxUjQ/E0UmL/2gAMAwEAAhEDEQA/ALtm9XEaKI8a9XLp4S5R4mHVWR4ZZWfa91OpCutKz9nVS8hyHta6PO5Z2XblOi0RzGdLT9lP9LHK/bS/XEubJtJZ16LAPA5UnPobodw/X7Son3lm3aEq91QPjSrhJcocjZGXDHFwcajSydSAL7vxmytF59eFIyG8qUdEpG8mjhVKbwgLLowWWcc2r9rL7kps0MoOUjvOH+Ixh8B406qaqt+X+dxnu+21YxpX7+v+jKp28to/+U94uKn1PSi1w74r0QKhZ3Sfqy6uf2r25sgrcS6nelaU5gawpIBBodFU1usfIPtLoPZ5+Z17Zfbmy22EpVgdMfq1kAk/gPxfPlS9vTShut1+cjNHVxs917Pz/g09LDZ6uOPVxwJeF5NMJxPOIbB0xECTwA1J5CjhXKbxFZK7LYVrMngzlp9pN3oMF1R6Nr/Kr30di5wvqLrrqnxl/QtLl2rslqyZeSVH4FShfglUE+FVzoshu0Ww6mubwnuXVUl56uOPVxx6uOPVxwhrjga0UcSuRmL5TrTdSEbmYy2t57/StOlGPeyJqz9fKn09jOayw1tjlQuQSgTpZ5fKgcg1DyH9nyodQWkUJrsk4F7PlUZO0nuyrtR2kTsvuKnUdpPFo8PQ12o7SxCya7UiNDI1MGiU0C4MjU0ef34USkgHBkSmjRKQLiwC3tnLx48udRJg4AlIoTiNSK44YUfc1DRKZGpuh0hqQwt8/vzodJOoaUc6jAWRik1GAkwe1juKzOhoJcFtb95FA6BxV5j86Ulg0ot+CO0W+7VJBOBUdK0Kr4yeMmXd00orOGUamwoEimhIrnhB96pOLK5LvU+rClVVW2quOpltNLtlpRrbPsjaECUvRyz/ADrOl7Rpk8OJqx9lXxWYzwCKcfQopUsyKYUapR1JCzlfCWmUjl3tJv1xx4tFUpa7qRxJAKyfEAeApHqJKO0Vg0elg54lJ5Mg2v7n6VQmNOI9tjGTmc6lQ1MGVmhEj9hLcZa6GilS4AwvVmQi6nXC4hLaCVEgJABmZyjnNFVOWrGALoR05yfVl1NrSy2lwysJSFE5kkDed551n3OLm3HjJqUKaripvLxuF1WWlJtZtG3Yme0Xmo5IRMSd5PBI1Jpjp6HbLwS5Yr1XUqiPi3wjge1O0zj7inFq76pz/YTMYUz7oAzga6mtSU4VR0wWDGhCd89djz5FB2hUcsspKj8IOif3t/lVOW3+bf2X6VFfx4+fyDrMSghQJkEGc5BGkAVfHMdxeeJbH0RsNf4ttkQ7osShY4KTvz4iD41ldTXontw90bfSW669+VszQUuMnq449XHHq44RVSQC2g0cSuRm73305UZ9xkbVrWpUjGvYjCOlMtiqQe23zHrVTkXKIQGhy9ar1FulC9kOFRqZOlChHKuydpHBHKoyTg9g+4rsk6RCj7zrskaROzqckaT3Z8q7J2kQo+/sV2TsIYpFEmC0RKQfsUSaAaZVXuD3fH6UWUUyTKw1OStoYqiIwRKriCJQqGEiFY5fKgYaIz4+dCw0RKPL1oGGgW2HuKy3Gq58Muq+NGecy3DyV+VJvbuNVb9/2Prl5sEERurOjJp5NWUU1g5Nb2oedRMZn1r1dUs1pniboabZR8yicu9WLWaPHeVZ7jX7IXI624FnSKQ6y+Dg4mn0HTWKxT7jpI0rz/eepXBkL8u9SFKdUZGp6Ctfpr4yioIwur6aUZObZ8131aCt9ajvUT4k50r1Es2Md6aOKkDoBNAk2G2kdH9mNztO4y83iiNd08q0Ko6a89+TLvlru092Dop2XsqsygHgDmB0FTLqbO/HoRHpK98Z9SD/ANPNtLC20pSQdwG7SKsj1GpNNFU+m0yTT4LF3bBbSyhaQqIz6iql7OhOOU8Fz9rWVy0yWQ6zbaNK1BBqiXsua4YzD2zW+Vg5t7Ub67e0ISD3A2IH7xVi88vIUxVX2UND5Ytdb28+0XC4+5iRdLj60pQmdNOUT4SB5GulTKbOhfGteZsLj9nClEG0LwpGeFOZ8+NQ1CHm/wBjk7J7Ywv3N3Z9nbM0jC22OBJEk9ZqI3zz4fIKXTV48fmVuzrn6Db3EwQw+gqAGgWgz9Vedd1FXbQWOfz7kdLcunserj8x6cGz/wDUzXOk/wDAsND/AKnUeO0zXOu/wLCP+p1DFbUN8DU/9PmQ/alfgQubWoHwmjXs2b7yuXtaC7iwFvODGZGQMHdImOudUditWlDSvenWzNWrbRInuE86fj7MfiZcvbC7kUts2qC/gIpiHQ6e8Vn7S1fpK9NoxnSmFDQLOzWw2zo6etRJkxiWDaBVLbL0kTBHWhyGkPDfXyochaRwTUZJwOwff2KjIWD2CuydpF7Ou1HaRCgDXKuy2c4pckhspid3Gh7RZwE6njJF2VHqA0jFN1OoFxI1NfeVEpAOJS38iMH8X0o1IpnEpiKPJS4jSKlMFxI1CiyDgiUBXEEKxUMJA6/vOq2WogWenrQNliQLa1dxWmh+9arm9i+te8ijcJ5HpFKvJoRx5n11WWbJy3bGxlFoKxlOVem6GeqpI8h7RrcLm/EJui7gQFKzqL7mnpRPTdOmlJm1u6MMgViXZ1bnoaMadg+zvBVUTjgZhNSAdoLPjZcA/YX/ANpq3p5aZop6mGqDPl2yXA/aVrUyjEASPeSmVROFOIiTpkONMuqU5OS4FFdGuMYt4bI12RxolLqClQMEEHKKJRlFbgOcZP3Wbf2f3wy0lYccSgqMgKkSBvBIg66cqbrlFww3uJWwkrNSW2DoFmv1j/ntAc1pH1oZV+QULPMjtW1FiTM2lon8KsR/yzVaLZLYjui8bHaXMQKlpJQgKDLykyokAFQRhTnvJAo53TjBaAKumrnY3NeCNbatnGAgnABlrFJw627VyPWezqNHBx/bK74fQ4NACmeYUfoqtZxcmpmJGSgnA0NwqbDSVNgSdTvmrJrPyKoPTv3mpsS5EqMdaQsWHsaVUsrLZVXltzZWsSEkvLTqlqFR+8r3U+JquNTb2LpWqK3Xr+fYz1kvW0W19qOzZSleIJSlTpPdKYUqUpEgkZcd9NKtxhqz/P5+4n2sZWKKT3+mPpvn9jTdhRayvQeDFdrO0C9hXayezJrusgLqMXug4jO/DmB4mB40F1jUHjks6elOxZ459BNodpkJxsrSpJBOJR4qGvrlVfTdLxZqRZ1fWc1aX8zJvOoUJbUDWrFmLJYBg3xqQQ2xN51VNl9aLezpqiTGIoNQKrZckSgGhD3GOv4RiKHcO8pZdVH8qTQtxW2V6hxjJrKT9BbNbmVpCkugg6H/AH312ifcgddfDYQlQJhJnpUNNchJpvZk6bMTVbsSLVW2P/RDUdoguxZBbLApxCkAwSIBG47jRQtUZJlc6HOLijO2W1XjZ1YXGFONj4kALMdEqJ9KtnKib328+CqEOprjtv5c/uX9lvJpUYxgUfhUCk+REiq5UzW8d0WRvre09mFlLZ935mq8zXJa1W+Bhsc6etF2uOQXTngzm1dnKezn8X+mrYWJi11TiZ01dkWcRhqUwHEYqjTAaIVUWQcECxUEoHWmhaDTB1/f3FVsuW4NaNDn6/1qqRbDkqnLP0+dUuA7Gw+tayDcMF7QGSpSQkZ1u+zHiDyeb9sRzNYC9k7MSmF1X108PMS32bXmOJGnZspSIBgVmSsy8mxCpxWEySz2YI0nPeaCc3LkOFahwV20tq7Ozuq4JV8qY6SGqxIW62xwqk0cQ2As0odacSApJUpJUMv1qU5/5E5/irV6bVGLTXeYvV6Jyi0+UXV8XCpxlQcydByJjMACFSNZ7w8KYnixaV6ikNVMtUvqvIbdNxpbs+BzCvMnSRmOY5VNcNK0Pci2xzl2i2Kc7KqOIpaSEg+HE90HDrG6glTXnuX54cBx6i1rvf548ljs1sy4lwdpAmcknLxGgropVRciZt3SUcep1vZmzYLK2kjCcyqN5kgT4AeVY3Vz1XSfPgb/AENaj08VjHiW60AiDSibTHnFSWDHbWXClxBSkAameBA1rW6TqH+ow+t6Vfo2OfWIusI7jJfxKAHZqBSmR/ixm2NdQNDT0rdPu43zsZ0aVN6m1jGWQuotNrVhUsKEwW0SllPJR1c8fKu7LCzL+v7O7bLxBY8+/wDr83NFdWzrSmyhSU4kGTgkA96N3T1qLLdGMLZk1U9pnL95fbg0FiZCEhLSchv0j86Xsll+8xqqOmPuINeu5UBSQVBQnLcTr61TG+OdMnjAxLp5YUorORLPY51kGunbgiunPIFa7UhC8GquAz8elXVwlKOoXtshCWnvIl3SpaXXW14VnCAFGAMMnEDBjPB/Lxru30yUWsrf8+5K6bXFzi8PK9PzHoZP+0FE4VP94ZEFJHe6YpG/OBT8UvBGZJt97HBRmSpCt2QOLTTMaUflgr25yNFgUcwZG7pUOaXJMa2+AyxNEHOqpvJfBNMtmE1S2MRQYgVW2WpFbtIXQzLXEYomYnlGVWU41eZTfnT5d5jrw2htreSUlO6UlQordS/QmDTpf/kaMO/edoxuKOPEslSoUc1Hf1rNdtsW+UayopmlnDx4hdy7V2ppwEKWeIUZB0nXSYoq+qm3iSygbejrUcweH5HQrJ7SAB38iPnTOmh8vAmpdTHhZCUe0VoiZkzATIz3DfxrtFPdI7tOoz70f9BN2e0CzuHemDBUdCqCSOQEeooezhPaLD7WyGHKPmauwX2laQoGQQCOhqmfTNF9fWJhxtiFCFAEcCAR61T2Uo7ov7aMtmhjFnZHutpSOQwjyGVE5W97ZEYU9ySJyluMtepqvM+8sxX3GY21gBnPev8A01bW92L3rZGWJB1q9NibSfJGpvgaNT8St1+BEllSjABmjc4pZYEaZTemKCFXUd6gDwy+pB9Kr/yl4DS9nTazn9mwG2WJSNRI4ifWroWxlwKW9NOrd8eKAV0ZSDOULDQM4Tu+/Wq98lywCOoP7Pp/Q1Ek/AujJeP7n1PWCelKG/WE40rccbQDkMZAk8pp/prHpcYpv5Gb1lUdalKSXzAb22lYsiQEgOKUFYSCMJUkaKUJwJmOfI0UeltueXt8wJ9ZT06wt/lg5hZ9urYi0h79Yta1JU42CosIYlMgDTHBgaEHXWKunSnFVxhv4+H1KK+olGTslPbw8fLHcvzI/ar2hOrfLqVuMBuUsNIX/eKBHecAOEjMTI0yE5kQqq6Y6ZrL+/8AQXb23z1VvC+3z82bq8rW7abBZu3R2bjwb7VuCIJEqEHQGCYOgNd0MEptvuRHtKbdcUu9lI0zgefGhDhjoQCPnWlDetGRZhWvyHuLKlZxoaNJRWxXKTlLckaRUNhRQYywnfMcApQHoaolKXcMQhHv+4Nbb1RZ1jEkhJiMImczJUZnLnXaHOPJ2tQnx/ZtLM8QxKxhOZCcpAOYmN9ZM4J24jubcJtU5ksPwDLuexImqbo6ZYGKJ6o5Ar5s/aIUncoFJ6EQauolpaZR1MNcWjFXRZV2V9WOFtuBLcHj05kDoTWta+2hlPjf5GHSnRPElzt8/Ac2MC1BKQASY4ATkNKsfvQTbKl7s2kgdq0usuKCAFA7yYAHDPKPzopwjZFagIWTqk9Jcs3nMAAqG9Q0BOcT8Wu6aUlSPR6jZLk0mz1uS60cOra1tqHMHED0KVJPjWX1MXGx5NnpJqVSx3ZD3G0r97PpkekiqlKUeC5xjPkoH2rEFEF5kK34nETPiZp2N3UY4foIS6fpVLeS9UNYvCxoxJ/SrOMiDLrfTjQzdksNxZNcao5SktzmFutZJUUqRiQYJGFSVp0BEZZZaca3HJNe6edUGniX5/BFY7akkYkgHilI+kVMZJkTi137Gsu6S2DBwkmD4x85pe1rVzuNUJ6ONiQozoU9g2twyzpoJMOKDUJ5VU2XJEgTUZCwAWu4mHPfR/KpafRJAo+2njGSvsIZzgBc2LspEBBHQ/nUq7xSIfT53UmQNbBWYGcJnmE1Ctit9KOdE2sa2TWjYqzqHugdAR8jRdvF8xRH+NJfDJmbvX2df8uSOUmuxRPyIUupr/8A0Zu3bHuAABIyn3QUmSdTv866XRpr3cfQ6HXtP3s/XcsGnbS2IAUBlkATlw55CKaWtLGBN9m3nIUjad5GqVkcwB650MpLviFGMuFNFtc22AUQlQIPCZ8yc6DTCzjZh67Kud0aqy7QI3kdZqmfSPuGK+tj3lTtdejbgawKBjHIB44YqpUyg9y2fUQsWzM6XaJIqbPJeqcA5L5oBtqVaRiURkdwwg7iSoJncAd9Z91jzk3+i6daVHHP3/0l+5TO3i58JCRwSlMeMjveM0srGbP+JWlvuF2B4OJIKQCCAofD3skqSN2cJIGXeByzpmqxmb1nTKPmn+NP+GUVubCFqT5dCJHoa1YS1RTPKW16JuPgAuCpYKREhsFQHOujHMkFKTUWTP2RPT+H/wDNXyrj+f8AophdL8f9nWrV7SGUOLQWXDhUpMgpzwkideVZEfZsmk9Ruy9rQTa0sr7VtzZ3VT2bwgadyPnTNPRWQWE1+4pf7Qqm8tP9ijvPaVokKDBVGQxOxE690JjPfTSqnBfF+wi7q7JfD+4OvbJZ91psdZV+VQqV4sOV77kiquxDItrb7yUqlRXiIAhxWQcVAzKSd+5RPwChvojyl+fn5sF03Uy+Fv8AOf3/ADlnU7e0VqanOJPyH1pSqSjGWB26LnKGTPbStdm9i0C4E/iCfrn/AC090lilDSZ3XVONjl4lSXCDNOYEE8McLZFC4oJTY168zEJOfyqOzRLtkP2TsSrS9+tgttqSVhSfemSEjM7xypfqrXXW0uXwN9HQrLE3wud/2OoOICokVgpuPB6VqMuQthlKR3aqlJt7l8IRitgK2JUSY03ngKuraxuLWqTewE48lGQgGQZ3mr1Fz5F5TjDZGO2ovJtl9IX3A4JSr4ZmCkn4cx0zrR6eWIJS+RldVBuxuK8yuUlt0yqDzJxJ6gaeNOYwttzP1Ze+wY5bm20BKTJHP7iq1XKUsstdkYxxHcsvZZaCoOg722HPFRdTPklA8Ky/aCXuvyNr2W378X4l9tIHBZ7V2ZIUWStMahSdSPADyqmnDlHPi168fuMX6lGePBP0e/7I4KLImCI1A3mtPs0Y3ayzk8mxkmAPXhXKpt4RLuSWWQstqD+FWhE7tySR60EYtW4f5sWSlF06o/m5ctN9otIyGgngONN41MRzpRvLvtuHC1MoOTZ/Zge70OZHlwpa2nfWvqN0X5Wh/QmOtcjnyGMCgkWRDEVWy1EgoQkOAoQhQK4kcE1GTsC4a7JODKbUbXfoyihAkjXkKZjVBRUpik75ubhX3HK9ods7W6uQ8tAGgQoD5GaUuva2hsvoO0dNF+9Z7z88lcjbW3J/x8Q/G2g+uGfWqV1d0e/9i99D08v0/uTn2g2giFoaV/CpJ9FVdH2nauUn6lMvY9MuG16f6A030t9UBoA/hk/M1C6qdrwo+hz6KFCy5epYCxWyJCHAOZMfLKr1DqO7PqLuzpe9r0I2lupJDgII4j6791BqsjtImUapbwLa7ryggKOXOMqtjNPkXlW48FveVrcwhxpwhOSVJBySdAocj6HqKoti4scolGccY3Re3HeJWE4sLkpCghw91ZS2W1oz1UHg25H/AFp30vJbD9MpakstFbaFkqOIAHeAkJA5YQMqTZ6KONKw8lnjV+jghCELOJKFJASt1Sk4GgQBmErUF4v+lO6aZqfijG65NS92Tx+yMu9bXXX1hDqw2CTiG5tJgHqcoHFVNQy9kZFjSzKQ20qxKJiJ/wBtd5506lhYMxvLyQtJlSetFD4kRP4WFPMnn4KH5UzKLFoyX5/7NBtFcikKdc7RtZxKVgSVFfeXppEid53GqqpuUViLL7q1GbzJfn0Mx/aiW1FK0rBiPd4xU/5EYvEk/QH/ABZzjmLXqTM25tZwg5mAAQoEk6DTWrFdXLbJXLp7Y74DUXHaJADDsnT9WoT6VX2kF+pepb2Vr/S/Q1VybMJS2t20hKygFQbIkIKcyVbiY3adaptucpKuPD7/APQxT06hGVsuUnt/s3LLUqngKzZSwsGrCOZZKzauwB1khWUjXgRmkjoc6u6WeJYKOshmOTmd3XiZU05GJOUjQjcocQeNbFc8+6+UYNtWlKS4ZI7akApSFiVqwjOc9T4/Uiic4rCzyDGuTy8cGnZuNruY0nEQMUEjMiSMjzpWV8nlocj08E0pGiu+zIZRhQkJEzzPUnM0jZKVjyzRqjGuOIlkxbJSR5UvKrDyNQuysFjYX0xG+M6Xtg85G6ZprBHa3sjwoq4gWzKO1yqREH4fCnq8LczbMy29DKbZWJL9mUVfBKp4DKflTUIreMuH/AnZKW048p/c5zdlrUhIIJKTIBzzjUHnyqabHFeKI6ipSfGGWS7diBG9WXSdT4CT4UzK1NCkaWpZN/7H7wbfD7jYIwoYbKTqMJeI03GQax+uujZGLXn+2Dd9nUTplOMvJ+uf9G+J/WAGPcVPDUQPnSn6MrxH8+/h+DOcbRbAOJWpyzBLjajiwThWifhEkBSRu37s60qOui9rOfEyOp9nTW9XHgZtOztqxYU2d2eaFAD+IgCOdOO+qO+pepnrprpbOL9DU7K7ENNlxy04XHHE4QnVLYyBg71GNfDqhbdJT1QNOmiLr0T/ADfn5kN9bINtguMKVAMlBAJjeUnfHSmun6nVLTNY8xPqukUY6oNvyKk2jEAkaiPCN801PwEq+5mhsq8QB37+tKPbYdi87lkymqmy+KCkigbLEh4TQ5CwOCa7JOBwTUZJwLgNRlE4YuCoyTgy+0WySHl9pAk605VdBpKa4EbunmpOVb5MleXs/SqSEnf96UcqensK439VV5mbtWwpSchl5f6vpVT9nxb90uXtWaXvL89Ca7Nim8Y7TMdCfpR1+z64vMtyu32pbJYjsdR2duayNJHZtoSf3YNBZrhtFYXkHVos96by/M0imWo3elKqVmR5wqwc72+sDZKFJAk49OWGmnJySUjPcVFtwMDaLFGeYquVa7iyNr4YRdd5dn3VDEkggp4g6j70yqFJNaZEtOMtUSxuy8RZ3cJJLDmclM5ERiiNRooDWDyqhxw8D1dn6ka9FvSQD3jkMJwhzxCihXoTUdg2XLrYrZ/Z/wAPBT3/AHxI7JokrWYXvVmMISCc8RClCBEAkbzQOOGS7da/PsAmzBCMCYJ1WR8SuA/CmSB1J303StK3MvqJa3twCOIq/ItpwMsyP1ieoo6/jQFnwMtHmeXoPpTzQgmVyLc88SG21OEAk6qgbyo/COZpR9Q+Eh5dKuZMAb7dbsAIB3qJRhjrnVebZS4X7f2W6aYw5b8t/wCi6QlpCsdotCSEplQawymMhJ90iTERNWuePeclt+fmxQq00oqL3+v56nSfZ9e6X7JjSpZ768liCBiIEZRBiRHEjdFZnUNTkpRWzNjpVKuDhJ5a/bPd+d+Qu8GsanEo/wAVpaeAxRhB8lelWVvEE5fpa9Cq2OqbUf1Rfr+MumwEgxv+/Ck3lj6xFFDt01isbsapwr/lUJ9CaZ6R4tQp1y1UtHKLeoKbhQBPd4cDv8K1rcOO5h05jLZ+JZ7DXF2zwfUkBpo4WxGSljVXQHfx6GkpyWdjRhF4w+XuzfWyJBH7UfygD6VNfH0It5+pM29iJB0H3FA44QcZ6nh8IKS5PIVS1gvUshrSgASFBKjAk6GJMepqmSb2xlDEWo75wxybSCcJ7q9w1Cv3TvqHBpZXH2+YSsTel7P7/IZabOFD7kGphNpg2VqSKd6wqclOFKkqxIdBy+E5jkoEedN9pFLf6fnkI9lNy2+vk/H6mWvXYgMskspKkpkrQczgkqlOWZTJ5xOtWVXw+F8Fd/TWP348mLdsalJKARgO9PvKH4j9BTLqlJOPcJxujFqXf593yOmeyC6wxZ3lAf3jsDmltITP8xXWP1cFGeldxvdFZKdet95t1K/WE/h+tUpe59Rhv38+RI6uB4UMVlhylhDVOQnwqVHMiHLETKItkKUJyEjyJP1rVdWUmYiuxJoFRbj7x35AeZjyA8qslUuEVRvfxMrLXZUrM+6riMgevPnVibSx3FTSbyuQiwtFOVVSLoFyyKpYxEJTVZYh4qAhwqCRwqCRwqCRwNQTkcDyNQEVO1dsUzZnFtpHaZJRIGRUdecCTVtEHOWEU9ROMIZZzZzb55vJ5lpY4hSkK+RHoKvm5Vv+xetRtX9f2Wl07T2a1ZJ/VricKo9CDmeoFX03a+GLdR0/Z8oKXaMBifEdacxkQ1YewBe9/vNDEEqUjiASB1iqbFGCzpL6nKx4csGetm06ngjEj3ZznMzG7dpSc7VLGEOwplDOXkhFvQrLTrURkvE6UH4AtpsoOaVColDO6JhPGzIWWipJQSBnKSfhVpJy90jI+B3VTKttZGIWpPD4IGHj3kklKpIUnTMZEEVUnkZccF5ddn7NOM+8oHB+FOhV1Og5Sd4q6uGd2L32Y91BKXKuaFUxSoGg3Qawx932RKnmxJEqAkbvOihNqSInWnFmhe2cUfdePin8qddwiqEb+zWZFnADaAhGmFAA6ZDfu8ax29awbySreUcr2YSzeV5uYkymFrLa0KQYCQCFCMjiVTNl0FB+KwuP9ilVFjmn3Nt7Nb8vbH0LTZjY2zWZxxtSQ45jUw4lwghTTiSZCdQf7vvDPM1DphozHhrOfTb7hK+x2YlynjHruu/wNTsfs45ZVqSV42Bi7PULSDolUZGI13wDAzqu25OpR7/4LaaJK5y7n9xt7WZYtYCcQZCQ7JJPfCjCR4gHoKYosTp354FOoqcb9s6cZ+pbWG8O1TI1ScKuo3jl/Wl7adEsDdPUdpHPhsyO+E42Hk/tNrHiUmKiv3ZJ+Z1r1Qa8jkVz3Yu2PhtMhA7zi/2READ8RzjoeFP3WGbRUdZsVkQy2lCAEoQIA4AfPrSTedkPpJbsBfV3As8VKPKSTTUficROe8VLzbGWU6DxJ50U1ywa3wi1QOGdKPzHl5BLgBSAY3nPwn6VUm08lslFxwRos4KdMtSmZA/Eg6g0Tm0/5/hgquLj/H8rwDGlbiZ4K48jz+fpVUl3ovi+5+v53kDpwOpUPdX3Vdfhn5Ucffg13rcrl/27FLuez/gswkKEj+oI3GlctPDHMKSyjkG3dxGwuF1gQy6oqw/C2s5rQOAOagP3hurU6S96GlyvsY/W9NFzTa2e23idQ2esXY2dpuM0oE/vq7yv8xNIXz1zcvFml01eiuMfBBdpGGenzoIPIdi05IrW57o3mjrjywLJYwhLSvKugtzrJbGFvNeF08DB88jW7SswPNdQ9Nj8wB63pCgCfd3cyKs0bPzK9e68iZi0pVvqqSwWwlktbJS8xustWBS8hqKCAKAsHRUEjgmoyTgdhqMk4FCajJOB2GoyFgcECuyThEF42IONlPQjqKOm1wnkqvpVkNJgL72XxTCR5Ga1e0rsWGYrqsqlmJi7Xsi4lYKCR4eW6qH0e+YMZj1/u6bIlk3s1bVpMPARpiMfJFFONqXx/noBCVMnlV/nqZq8bba7IstvwQecg+MilZ330vE90/zyHa+m6bqFmGzX55lU08kqKk5Tz/qaV1RbyhtwkklL8/ZE/aCiyV6R6HyNDFEpNcAuCfJM3bSKJWtAOlPgMLzDpSp2QpORGf6wAd0SDkRkCeHMZw9MpZCi5wi0WAtoJ1BnkfAfSKYWO4UalnLJgZ4VDZKQs0LYaCrofh5qf2xv510FmSOnLEWbBy8k8d54U+qmZ8rkTMe1e61iC8pP7zTnrAIrBUl3M9M4SxuvsD7I3vddn7RbVtbK3VKUS4sJgYyoBIIGW/POmLLO0eMrHPKFaquzWcPPHD+n8Gzuq8LJaHC42WHHcIBW2pClYd2LCaonGcY4TeBiE65Sy0tRZvFZyAgUEdK3ZZNzeyKi/bvccaIbICxMTvB1TyOWRpvproQn73Aj1fTznXiPP5sV1hSGkIQncM+c5n1pmzM5NsUqxXFRQWXPI/WqcF+orNn7tRZWQgdVK3qVvP5CrJ5k8IrrxFZYYp0uHAka5AcTz4Vyiq1qZDk7Hoj3gm0tzYEJK1nvEJwg92NSeZkJzPGrOk6hWSaS4RX13SuqCcny8A7NkCCP1c8s/wDarZTcu8ojWo/pLiyPtkRmnikQB40nZCaeeR+ucGsceQPedmcL7DiFDs090p5E97/LHlR0zgq5Rly/xfuV3wm7oTjwvx/sFosyUrmVp4lBjzGYqtzk442fzLlXGM87r5f6DXJ0BC0nolY5jcfIVSsc8P1QxLPCeV6P+xgUHEKQr3hl47j8qnHZyUlwDlWxcHyLdVqx4s4dR3Vg6KjQn86i+vRj/wCr48jumt157pLZ+YRbrI3aEFt1MiUqKTqClQUkjiJHiCRVKcq3lDLUbFpfoEImZO77NC+AlzkEva2JTE8ifCrqKmyjqboxBLK4XFYzkNwq2cVCOlFFcnZLWyW2u900Ncdw7ZYiZC+EzBjT5HX6Vr0bGF1KzhgrWz+OV4tTNdPqFF4wdDpXJZyAuWUoXAzqJPKyiYRUXhmgusZUtMcgXLKaobGIoICaDJZgcBUZJwOA+5qMhYHBFRknA4DnUE4HAVGSUh4FQFgUCoJGOMBWoqVNx4BlBS5MLf8AezCHiy5iQZwpWYwE8yPdz3nLmK1KpOEYyfeY10I2SlGPMRnbQggEBQyz/OmtPvZYnqxHC5OabRvy6e1J5fYpHqmtfvGl0cXo9wpcCBmk68yfnSTjHlMfUpvaSPQKHYncsShCO+EDLEpPvZhLHaQvvcVJGUaGqW3uMJR90KvVCS4qUgYSEfFGamO8oAyY7ZWQ4ChUmohyhFyWSBCAlKwPiSD0/VLXkd4yGvHiKLU3gDQlqQjiEBQEADFMjF/dpbS4ZlRzhY04HjRRsluDKqLxtyPatgblTw7oCcSQVd1WIoWBnPvJIEzrU/5ElHIP+JBzwPfvTCpSY0yymJA70TnEzFMRtTW4rOhp7DGb176SJyI5Zz1o4WrUsFdlL0vJObyWdFqz/F1jQ8AKZ7aT4Yv2EVyjFtqBIBAE7yIjyrFTTeGegkmllMkDihiSFyCMGRkFEzAPCaLLWVny+gGmLw8ef1DLlvhyykllS0E5EoWpBMGRJFFXZoWMAXVdo85wdGun23PNNJbXZg7hnvrfVjVmT3jgz1jwoZOEpZSx9f6DrU4xw5Z+n9nSNiNrVXi066tjsC24lAGMqxGAqc0pgacaLRh4+YOtSWfkDKXC1Hmfma10sxSMJyxNvzHsPZx5flQyj3hQnvgUpUpUCSSYHnXZSWXwdiUpYW7NLYLqQwnGrvLA13Dp+dZlvUSuelbI2KelhRHXLdmb2svMKLRIlAUUqHJUA+laPRUuCklz3GV7Q6hWODfCbz9QmwkhIQe8B7quI+91BbhvUtn3ospyoqL3XcwxbCVajPiNaoU5RGHCMueSWwNd7CdM/QUNstsoOmHvaWSOM94woDkaFS93dBShiWzFLWWSZjf+U1GrfknTtx+fUDtbasaXEACMnJ1KIMQRqQdx3E+NsGsaX9PzzKZxerWu7nzX9Adt/VPh4HJQwqA+/uKYr/7lTrfK4Fbf+zcrlw9mWwtIV1Gh4Un2bj8h/tVL5nnbUSM9d8b+dTGtEStb5K20qlQnhTMFhCljywuyqyqmaL62D3o7AqyiOWVdRLCM/aVAgeVaEFhmXY8osLrsYQgd4kESJpW+xylwO9NSowWXyQ2qzJmRXQsljB1lcc5FsqYqZPJEFgtGRS7GYoJSKBliHCoCHCoJHihC3HyePrUE7i1xIs1BI6agk9Nccc+2+2fDqwrLPPf4761Omcba9Eu4xerUqbXOPeVt4XCVoEOFKgBmD88qblLVtuhOEdG+EzBX1Yi2opcXi54frSF9el+8zS6a1SXuLH1KXujQ0k9K4H1qfIpWKjJOGEG3ThGEZSDn7wKEtkcu6n1NDhbh6nt5D1XkSqTinIzIxYgpCgqcOHLs0CMMQKHSsYC7R5yIq8clDDqIGekpUkzIzJxKPXyrsJHam8+Y1y8J1TORBE64m0tndl3UDzNRglSe3kOReoBB7NMDPDOUlRVpHuyTlz1qNKxgLW85A3ncRnkBmZPdSBJMCTlRLZAPd5GtJKiAkEkmABrPKiim3hAzaim2XTdxv6lKtOA6ffSn101nJnS6urgCv24XG2GrSopIcgcFDEkqSTu0HypXqKJRgrPEc6XqIysdXh/GxBs3aGUoc7ZAUVFJSSkGMKVyJOkkp8qjpJVxT7RZ8NieujbKUeyeMc7hth2MvJTSXW7MpbapIVDSwQCRMKk6g6iqF2kXp/1/IxLsprV3eWV9i+2H2ZtKrW0i02JJaJOPtLO2BAB1UE5abjV8Y7PWl6IXlNakq5Nv5s785aASEnNQ1ABMflVSg0tS4LnYm9L58il2hsgBCxlJgjnEz6U70lja0sz+upSamu8pUsSoEE9Kdc8LBnKGZZNrc12dmMS/fP8Al5daxOo6jW9MePuei6TpezWqXP2Cb2/uldKro/5EXdT/AMTMgLAlSFFQxDUpO8AyfGtd2tSSRgqhODb3DbIwGx3FHCQIChOXXf5VTObn8S38hiuCh8L28w0DgPL8jnVIwPsbhKwNdZ3EZHUHOhsilHIVUm54EfnFmPOujjGx086twptOW/51U3uXRWwx0xEiTuA3n6daKO4MtuSgIUUrZcgLTOm9MnAocJA06inovDVkePzJmzTadUufzAJd9qIGBXvJMHpuP3wq+2tN6lwxai1paZcosFWmUlPrS6rw8jTtysAuLQ86tx3FOeGWNnNLSG4Fde7u6menj3inVT7ikUqAaexlmfnCLa5gXGymYKDI6K/rNI9T/wBual4/waHR5trcfD7Ma7Zyk60KmpButxHWfWukdEs2KpkMRCRQFg4UJI8VAQ4DlUBDgKgkWoOPVxws1xIk1xAPbrMHEwfCrarHCWUVXVqyOGYPaSxvJSoJHzrXrsU47cmFbU4S97g5fezTmKFT5H8qQvjNvc0umlWo5j9yrNnI1nxjdSjg1yPKxPgaRQ4CyNqCRKgkSoJPRXYOJEIokkC2xHBnl86hkxLbZ9tPatyAe8MpmeuVNdKlrQl1kn2cjcWx8AaDcdM9IG/58q2pPBgxWTmVuvh5bSG1LlDXuJIEZCBOWeRjOa87ZdNxSb2R6qrp4Rm5JbsCbAI72/gAMjrA0FVLD5LpZXwn0pcjy3LO0pWRKEyAcpAjLy0rSliLMmOZIvbGxAgZcTv6ClbJ53HKq8bIOCYyEAcKoz3jGO4htFiQsQoc8iRRwtnB5QFlMLFiSBWLoCFSnvddR03VdPqXNYexRDo1CWY7miBrNNbIio3xUrPcQ8d4O8WwDOH0qyOtvbJVN1pb4McXlpAE4U/tK57gJk1sqMZPPLMBznFY4Xi/9FxYmThBUVFXBSoHLJIGfLOkrJb4WMfniP1QenLznzf+sBzRgg5Zcqoks7DMXh5G3g8I70JAzxHIZa51NUXnYi+ax723mVyr+awENrlR7owg5FWQOYyAmZpldJZqzJbcir66rRiEsvgkuu+m1wgqHaCUnUyU5awMzH+9Bd0s4+8lsF0/WVz9xv3uBtrsBUrEkJCss4IJAnImKmu2MVh5ItplJ5WCmvS7FhQWEnSFRnl/Q/Wnab4Nacmf1HTTUtaXzAkWkpyq9wT3FlY47DVWiD10z31KhlEOzD+Zb2a2JwA4oNKTqerGB6u6OjOSptz2Ik03VHAldPUyp7TOSpJ5Z/lTP0E/qGXbeHZrCkkEEFJ4HP6EVRdUrI4Yz097qmmgu0XkSqIpaNCSzkbl1Lk8YC7KZquRbB5LVkVQxmIQKAsQ4VBIo8KgkenwqGSh4NCELNcSemuOPTXHZErjhDUkENos6ViFCjhOUeCudcZrdGevbZpK80pCupAP5Gnqur7pmbd0LzmH3wYDbXZ0M9n3IxY9yTph4daC+yueMYC6eq2vOrJj3bGOXlS7ghpWNAj1ngE68gD+VA4FsbM7HSLZ7LGkt3eE2krctLobccSpC2QnsXXVFmEgnJuASc9Y4Kdo8sfVMcDdpPZxZWrLbHbM9aC5ZFhtwPdmULOBpw4cCQQMLyczvBEb66NjzuTKqONiS3ey1hCbvAtYKrQ4hLjhWjsVJLZWRZu7JUowESTM1HaM7sY+JkvaHs63YLYphkrUgIQqXCkqlUz7qQIyG6jg21kqsiovBlzNFuBsEMvKTETPKrYSaawUzhGSeRXr3cAggnqofnRy6ma2Bh0lb3T/AGG/2e3otxYHHAPzqOxhxJv0J/yLOYxT+v8AQS1czOUPLPLsxnyyVVselr7pv0/spl1l3fBev9HXLqv11lptHYDupGpwyOMEk+pp99LGXeZkeslDuX7mhuvaYLydSlszAGIHdnStvRNbxeRyn2gpbTWC9s9uaV7rzekwVJmOOtJSrnHmL9DQhbXLiS9ScPI3LSf4h+dBpl4P0LNUfFepMy6kmAoE6wCCaCUWlnBZCSbxkKIEEnSqt87FzSxuZy+AlBgKVJzwzMDiTu9a0un1SW6XzMnqtMHhN58CleI1k07HJnTwR2a1oD3aPKxQO6OB4kUU65OvTWseINdsVbrteccFg5tM3uCj0ED1pddDPyGpe0q/BsY5tKVJOBISdxUSc92kZeNT/gYe7I/6llbL9zK31bbSpGFaipOqiMgo8SkaD7z1p2qmuG8VuZ919s9pPbwMu1erjaoAmSI60LtknhrJMaIyWU8F0i1/CgyqcS1jIBRzProP96uj4c/Yolnnj7nV7BaS4y2s/EhKvMA156yCjY4ruZ6mqxzrjJ96Q8u1GknUNOFeqQrqJ+dT70eHgj3Z8rJWXzd9mbaU4tJAERhJEqOQA1Az5caZovvlNQT9RTqem6aFbnJenj9jGG2AElMwdxO7w/pWzpytzA14eUMtloQ42QpRT+6YPyodDXAXaJpZRUnsRklsuEiJJKz4kmAfKu0peZOqT8F+wXYGiUpGnLcM9KLhAbyZdstEkHWMielKzljKHIRbwy3syaVkx6CLNmqGMRJxQBjvvdUBCg8q44cDUEoeJoQtx0VxJ6OdRknB6OdcceqSBpriBp+86IgafD0qQTD+0vSz9XPkigmFEwi0g6ioTaJcU+QdyxJPGrFY+8qdK7jrVhRFnuIcHR/4VoFJS5l+d5pQ2jH87ht9tzZL6HG0j/xrGK6PxL87zp/DL87gC9Gh+h7Pj9l+wkeCUUa+KX1AbemD+X2Mz7XLFjvJZn/DaH+U/nVtGNO5R1Ode3gYlV0niPvwq3EWL5khGbrUVpATJJiAdaKEE5ICdjUGx9suVYyLKx1Sv5mmJ0eRRDqMb6i3TZUKJhueQxHLzp3s4PuM7tZr9Q9u7M5DCss/dXXKuKfwku2bWNX2HOWzDkVLEA5SeFFKajyVxrclthjm7fnk8oSANT7xGVdri3yc65JfD/6Hf2phKMT5nRXPOM8sszXa4rGZE9nOSbUR5vE4YLxOvD3ZiNKLXFfqB0Sb+EjTeISZDpHenIQYjTTpUOyPfI5Uy7onR7gtjjDSEvOFztMLqTjK4Rg7o5ZyYpKymNrbguNuMGjV1EqYqM3nO/Odu5FZaNoQpxalT7xA6AwPQU3Dp0oJIRs6pyscmVKtphJBFHiCeCvNjWRn9oJVnNXJruKGn3jk2lPGpIJjbRhISRiGnUUOAkwdi9O0mDCxkUnllHKhi4tbBTjKL3BbTZ0z2iQSd6YkzxAAmalpL3jouT9xHktOuqUQ04AokwEKAzOmk+lVxshjGS2dNmW9L9MnT7JYH0JSJQQEgAYiIAAEZiKyp20ybeGjarovjFLKf1JuxX8ZSOWNP50GuH6c+jD0T/Vj1QxVtCZzA5gg/I0SqcgXcomY9od7pDLAChBcJOuqUGJ8z5Vd0q7KxuRR1ku2qSjvuYFN4Z6/7760FbuZbo2Jm7aOHjNF2gHZCOWoqylX8Gp85j0qHPP9EqGPD6mnugANoByOEVEs4JhjJe3e33THLPrSdz3NChe7sWDLfKqGxiKDmxVTL0SihC2HCoJFioJHCoJHg1BKFriT0Vxx4iuOErjhpqSBpqQRhqSDEe0vSz9XP9FDMKBhqAMSuILxe1T/AGVmbTgT+jKC21AHFKUKR3pJBBSpU5Cg7NZZZ2rwku4lvbbF99pbRQy2lxQW6WkFKnFAJEqJUdyEDjCQJjKujWk8nSubWAe0bTOqbsbZS3FkU0tsgKlRZjDj72YOHOIqdG7fiQ7HhLHAFf8AfC7U8XnAkKISIQCB3RA1JNFCOlYAslreStNWFeAy5B/7hn98UdXxoqu+BnQXE8jWomZEkc2TXS4JjyCv+8Oo+dUP4hn9LLhWngflWg+DKXJCrXwFVstQHatfL/uqqfJfXx+eArvxdPrXS7yI9xMzr4n5UceSuXBq7t91Ph8jV0heJmzqr95X/caBFsufQr7d7w+91UW/Ehmn4WPs9TAGwJXVrKUMsnveIoYchWcEo/4s/uJqf/M/kc//AI6+ZcJ9/wAvpV7FVydd3Dp9K813nr+4rntTTEeBWXJA1rVkiuPJR7Qf3nj9KLpf+VfIDrv+B/My21f/AAyf/sR9ac6ju+Zn9L3/ACZjrLqvp9aohyxmziIW1uq6JTInTpVncUvk21l0HQfKrJFcC+un3D1rP6j4jT6b4A9uqGMoMaqpl0R6qhEs8muZCFriR6aFhIfUBHq44Q1xA4VxIlccNNSQJXEDVVKIZhfaXpZ+rnyRUTOgYWgLBa449UkCGuOGmuIGmpIPVJAfcX/Es/viir+JAW/AzoNorUgZ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data:image/jpeg;base64,/9j/4AAQSkZJRgABAQAAAQABAAD/2wCEAAkGBxQTEhQUEhQWFhUXGBYVFxYXGBcYGBcXFRQXFxgXFxoaHSggGBolHBUUITEhJSkrLi4uFx8zODMsNygtLisBCgoKDg0OGxAQGywkICQsLCwsLCwsLywsLCwsLCwsLCwsLCwsLCwsLCwsLCwsLCwsLCwsLCwsLCwsLCwsLCwsLP/AABEIAIEBhwMBEQACEQEDEQH/xAAcAAABBQEBAQAAAAAAAAAAAAAEAQIDBQYHAAj/xABGEAABAwEFBQUGAgcGBQUAAAABAgMRAAQFEiExBkFRYXETIoGRoQcyQrHB8GLRFCNScoKS4RUzQ6LC8TRTY7K0FiREc+L/xAAaAQACAwEBAAAAAAAAAAAAAAACBAEDBQAG/8QANhEAAgIBAwEFBwQCAQQDAAAAAAECAxESITEEE0FRYZEFIjJxgbHwQqHB4RTRMxUjQ/E0UmL/2gAMAwEAAhEDEQA/ALtm9XEaKI8a9XLp4S5R4mHVWR4ZZWfa91OpCutKz9nVS8hyHta6PO5Z2XblOi0RzGdLT9lP9LHK/bS/XEubJtJZ16LAPA5UnPobodw/X7Son3lm3aEq91QPjSrhJcocjZGXDHFwcajSydSAL7vxmytF59eFIyG8qUdEpG8mjhVKbwgLLowWWcc2r9rL7kps0MoOUjvOH+Ixh8B406qaqt+X+dxnu+21YxpX7+v+jKp28to/+U94uKn1PSi1w74r0QKhZ3Sfqy6uf2r25sgrcS6nelaU5gawpIBBodFU1usfIPtLoPZ5+Z17Zfbmy22EpVgdMfq1kAk/gPxfPlS9vTShut1+cjNHVxs917Pz/g09LDZ6uOPVxwJeF5NMJxPOIbB0xECTwA1J5CjhXKbxFZK7LYVrMngzlp9pN3oMF1R6Nr/Kr30di5wvqLrrqnxl/QtLl2rslqyZeSVH4FShfglUE+FVzoshu0Ww6mubwnuXVUl56uOPVxx6uOPVxwhrjga0UcSuRmL5TrTdSEbmYy2t57/StOlGPeyJqz9fKn09jOayw1tjlQuQSgTpZ5fKgcg1DyH9nyodQWkUJrsk4F7PlUZO0nuyrtR2kTsvuKnUdpPFo8PQ12o7SxCya7UiNDI1MGiU0C4MjU0ef34USkgHBkSmjRKQLiwC3tnLx48udRJg4AlIoTiNSK44YUfc1DRKZGpuh0hqQwt8/vzodJOoaUc6jAWRik1GAkwe1juKzOhoJcFtb95FA6BxV5j86Ulg0ot+CO0W+7VJBOBUdK0Kr4yeMmXd00orOGUamwoEimhIrnhB96pOLK5LvU+rClVVW2quOpltNLtlpRrbPsjaECUvRyz/ADrOl7Rpk8OJqx9lXxWYzwCKcfQopUsyKYUapR1JCzlfCWmUjl3tJv1xx4tFUpa7qRxJAKyfEAeApHqJKO0Vg0elg54lJ5Mg2v7n6VQmNOI9tjGTmc6lQ1MGVmhEj9hLcZa6GilS4AwvVmQi6nXC4hLaCVEgJABmZyjnNFVOWrGALoR05yfVl1NrSy2lwysJSFE5kkDed551n3OLm3HjJqUKaripvLxuF1WWlJtZtG3Yme0Xmo5IRMSd5PBI1Jpjp6HbLwS5Yr1XUqiPi3wjge1O0zj7inFq76pz/YTMYUz7oAzga6mtSU4VR0wWDGhCd89djz5FB2hUcsspKj8IOif3t/lVOW3+bf2X6VFfx4+fyDrMSghQJkEGc5BGkAVfHMdxeeJbH0RsNf4ttkQ7osShY4KTvz4iD41ldTXontw90bfSW669+VszQUuMnq449XHHq44RVSQC2g0cSuRm73305UZ9xkbVrWpUjGvYjCOlMtiqQe23zHrVTkXKIQGhy9ar1FulC9kOFRqZOlChHKuydpHBHKoyTg9g+4rsk6RCj7zrskaROzqckaT3Z8q7J2kQo+/sV2TsIYpFEmC0RKQfsUSaAaZVXuD3fH6UWUUyTKw1OStoYqiIwRKriCJQqGEiFY5fKgYaIz4+dCw0RKPL1oGGgW2HuKy3Gq58Muq+NGecy3DyV+VJvbuNVb9/2Prl5sEERurOjJp5NWUU1g5Nb2oedRMZn1r1dUs1pniboabZR8yicu9WLWaPHeVZ7jX7IXI624FnSKQ6y+Dg4mn0HTWKxT7jpI0rz/eepXBkL8u9SFKdUZGp6Ctfpr4yioIwur6aUZObZ8131aCt9ajvUT4k50r1Es2Md6aOKkDoBNAk2G2kdH9mNztO4y83iiNd08q0Ko6a89+TLvlru092Dop2XsqsygHgDmB0FTLqbO/HoRHpK98Z9SD/ANPNtLC20pSQdwG7SKsj1GpNNFU+m0yTT4LF3bBbSyhaQqIz6iql7OhOOU8Fz9rWVy0yWQ6zbaNK1BBqiXsua4YzD2zW+Vg5t7Ub67e0ISD3A2IH7xVi88vIUxVX2UND5Ytdb28+0XC4+5iRdLj60pQmdNOUT4SB5GulTKbOhfGteZsLj9nClEG0LwpGeFOZ8+NQ1CHm/wBjk7J7Ywv3N3Z9nbM0jC22OBJEk9ZqI3zz4fIKXTV48fmVuzrn6Db3EwQw+gqAGgWgz9Vedd1FXbQWOfz7kdLcunserj8x6cGz/wDUzXOk/wDAsND/AKnUeO0zXOu/wLCP+p1DFbUN8DU/9PmQ/alfgQubWoHwmjXs2b7yuXtaC7iwFvODGZGQMHdImOudUditWlDSvenWzNWrbRInuE86fj7MfiZcvbC7kUts2qC/gIpiHQ6e8Vn7S1fpK9NoxnSmFDQLOzWw2zo6etRJkxiWDaBVLbL0kTBHWhyGkPDfXyochaRwTUZJwOwff2KjIWD2CuydpF7Ou1HaRCgDXKuy2c4pckhspid3Gh7RZwE6njJF2VHqA0jFN1OoFxI1NfeVEpAOJS38iMH8X0o1IpnEpiKPJS4jSKlMFxI1CiyDgiUBXEEKxUMJA6/vOq2WogWenrQNliQLa1dxWmh+9arm9i+te8ijcJ5HpFKvJoRx5n11WWbJy3bGxlFoKxlOVem6GeqpI8h7RrcLm/EJui7gQFKzqL7mnpRPTdOmlJm1u6MMgViXZ1bnoaMadg+zvBVUTjgZhNSAdoLPjZcA/YX/ANpq3p5aZop6mGqDPl2yXA/aVrUyjEASPeSmVROFOIiTpkONMuqU5OS4FFdGuMYt4bI12RxolLqClQMEEHKKJRlFbgOcZP3Wbf2f3wy0lYccSgqMgKkSBvBIg66cqbrlFww3uJWwkrNSW2DoFmv1j/ntAc1pH1oZV+QULPMjtW1FiTM2lon8KsR/yzVaLZLYjui8bHaXMQKlpJQgKDLykyokAFQRhTnvJAo53TjBaAKumrnY3NeCNbatnGAgnABlrFJw627VyPWezqNHBx/bK74fQ4NACmeYUfoqtZxcmpmJGSgnA0NwqbDSVNgSdTvmrJrPyKoPTv3mpsS5EqMdaQsWHsaVUsrLZVXltzZWsSEkvLTqlqFR+8r3U+JquNTb2LpWqK3Xr+fYz1kvW0W19qOzZSleIJSlTpPdKYUqUpEgkZcd9NKtxhqz/P5+4n2sZWKKT3+mPpvn9jTdhRayvQeDFdrO0C9hXayezJrusgLqMXug4jO/DmB4mB40F1jUHjks6elOxZ459BNodpkJxsrSpJBOJR4qGvrlVfTdLxZqRZ1fWc1aX8zJvOoUJbUDWrFmLJYBg3xqQQ2xN51VNl9aLezpqiTGIoNQKrZckSgGhD3GOv4RiKHcO8pZdVH8qTQtxW2V6hxjJrKT9BbNbmVpCkugg6H/AH312ifcgddfDYQlQJhJnpUNNchJpvZk6bMTVbsSLVW2P/RDUdoguxZBbLApxCkAwSIBG47jRQtUZJlc6HOLijO2W1XjZ1YXGFONj4kALMdEqJ9KtnKib328+CqEOprjtv5c/uX9lvJpUYxgUfhUCk+REiq5UzW8d0WRvre09mFlLZ935mq8zXJa1W+Bhsc6etF2uOQXTngzm1dnKezn8X+mrYWJi11TiZ01dkWcRhqUwHEYqjTAaIVUWQcECxUEoHWmhaDTB1/f3FVsuW4NaNDn6/1qqRbDkqnLP0+dUuA7Gw+tayDcMF7QGSpSQkZ1u+zHiDyeb9sRzNYC9k7MSmF1X108PMS32bXmOJGnZspSIBgVmSsy8mxCpxWEySz2YI0nPeaCc3LkOFahwV20tq7Ozuq4JV8qY6SGqxIW62xwqk0cQ2As0odacSApJUpJUMv1qU5/5E5/irV6bVGLTXeYvV6Jyi0+UXV8XCpxlQcydByJjMACFSNZ7w8KYnixaV6ikNVMtUvqvIbdNxpbs+BzCvMnSRmOY5VNcNK0Pci2xzl2i2Kc7KqOIpaSEg+HE90HDrG6glTXnuX54cBx6i1rvf548ljs1sy4lwdpAmcknLxGgropVRciZt3SUcep1vZmzYLK2kjCcyqN5kgT4AeVY3Vz1XSfPgb/AENaj08VjHiW60AiDSibTHnFSWDHbWXClxBSkAameBA1rW6TqH+ow+t6Vfo2OfWIusI7jJfxKAHZqBSmR/ixm2NdQNDT0rdPu43zsZ0aVN6m1jGWQuotNrVhUsKEwW0SllPJR1c8fKu7LCzL+v7O7bLxBY8+/wDr83NFdWzrSmyhSU4kGTgkA96N3T1qLLdGMLZk1U9pnL95fbg0FiZCEhLSchv0j86Xsll+8xqqOmPuINeu5UBSQVBQnLcTr61TG+OdMnjAxLp5YUorORLPY51kGunbgiunPIFa7UhC8GquAz8elXVwlKOoXtshCWnvIl3SpaXXW14VnCAFGAMMnEDBjPB/Lxru30yUWsrf8+5K6bXFzi8PK9PzHoZP+0FE4VP94ZEFJHe6YpG/OBT8UvBGZJt97HBRmSpCt2QOLTTMaUflgr25yNFgUcwZG7pUOaXJMa2+AyxNEHOqpvJfBNMtmE1S2MRQYgVW2WpFbtIXQzLXEYomYnlGVWU41eZTfnT5d5jrw2htreSUlO6UlQordS/QmDTpf/kaMO/edoxuKOPEslSoUc1Hf1rNdtsW+UayopmlnDx4hdy7V2ppwEKWeIUZB0nXSYoq+qm3iSygbejrUcweH5HQrJ7SAB38iPnTOmh8vAmpdTHhZCUe0VoiZkzATIz3DfxrtFPdI7tOoz70f9BN2e0CzuHemDBUdCqCSOQEeooezhPaLD7WyGHKPmauwX2laQoGQQCOhqmfTNF9fWJhxtiFCFAEcCAR61T2Uo7ov7aMtmhjFnZHutpSOQwjyGVE5W97ZEYU9ySJyluMtepqvM+8sxX3GY21gBnPev8A01bW92L3rZGWJB1q9NibSfJGpvgaNT8St1+BEllSjABmjc4pZYEaZTemKCFXUd6gDwy+pB9Kr/yl4DS9nTazn9mwG2WJSNRI4ifWroWxlwKW9NOrd8eKAV0ZSDOULDQM4Tu+/Wq98lywCOoP7Pp/Q1Ek/AujJeP7n1PWCelKG/WE40rccbQDkMZAk8pp/prHpcYpv5Gb1lUdalKSXzAb22lYsiQEgOKUFYSCMJUkaKUJwJmOfI0UeltueXt8wJ9ZT06wt/lg5hZ9urYi0h79Yta1JU42CosIYlMgDTHBgaEHXWKunSnFVxhv4+H1KK+olGTslPbw8fLHcvzI/ar2hOrfLqVuMBuUsNIX/eKBHecAOEjMTI0yE5kQqq6Y6ZrL+/8AQXb23z1VvC+3z82bq8rW7abBZu3R2bjwb7VuCIJEqEHQGCYOgNd0MEptvuRHtKbdcUu9lI0zgefGhDhjoQCPnWlDetGRZhWvyHuLKlZxoaNJRWxXKTlLckaRUNhRQYywnfMcApQHoaolKXcMQhHv+4Nbb1RZ1jEkhJiMImczJUZnLnXaHOPJ2tQnx/ZtLM8QxKxhOZCcpAOYmN9ZM4J24jubcJtU5ksPwDLuexImqbo6ZYGKJ6o5Ar5s/aIUncoFJ6EQauolpaZR1MNcWjFXRZV2V9WOFtuBLcHj05kDoTWta+2hlPjf5GHSnRPElzt8/Ac2MC1BKQASY4ATkNKsfvQTbKl7s2kgdq0usuKCAFA7yYAHDPKPzopwjZFagIWTqk9Jcs3nMAAqG9Q0BOcT8Wu6aUlSPR6jZLk0mz1uS60cOra1tqHMHED0KVJPjWX1MXGx5NnpJqVSx3ZD3G0r97PpkekiqlKUeC5xjPkoH2rEFEF5kK34nETPiZp2N3UY4foIS6fpVLeS9UNYvCxoxJ/SrOMiDLrfTjQzdksNxZNcao5SktzmFutZJUUqRiQYJGFSVp0BEZZZaca3HJNe6edUGniX5/BFY7akkYkgHilI+kVMZJkTi137Gsu6S2DBwkmD4x85pe1rVzuNUJ6ONiQozoU9g2twyzpoJMOKDUJ5VU2XJEgTUZCwAWu4mHPfR/KpafRJAo+2njGSvsIZzgBc2LspEBBHQ/nUq7xSIfT53UmQNbBWYGcJnmE1Ctit9KOdE2sa2TWjYqzqHugdAR8jRdvF8xRH+NJfDJmbvX2df8uSOUmuxRPyIUupr/8A0Zu3bHuAABIyn3QUmSdTv866XRpr3cfQ6HXtP3s/XcsGnbS2IAUBlkATlw55CKaWtLGBN9m3nIUjad5GqVkcwB650MpLviFGMuFNFtc22AUQlQIPCZ8yc6DTCzjZh67Kud0aqy7QI3kdZqmfSPuGK+tj3lTtdejbgawKBjHIB44YqpUyg9y2fUQsWzM6XaJIqbPJeqcA5L5oBtqVaRiURkdwwg7iSoJncAd9Z91jzk3+i6daVHHP3/0l+5TO3i58JCRwSlMeMjveM0srGbP+JWlvuF2B4OJIKQCCAofD3skqSN2cJIGXeByzpmqxmb1nTKPmn+NP+GUVubCFqT5dCJHoa1YS1RTPKW16JuPgAuCpYKREhsFQHOujHMkFKTUWTP2RPT+H/wDNXyrj+f8AophdL8f9nWrV7SGUOLQWXDhUpMgpzwkideVZEfZsmk9Ruy9rQTa0sr7VtzZ3VT2bwgadyPnTNPRWQWE1+4pf7Qqm8tP9ijvPaVokKDBVGQxOxE690JjPfTSqnBfF+wi7q7JfD+4OvbJZ91psdZV+VQqV4sOV77kiquxDItrb7yUqlRXiIAhxWQcVAzKSd+5RPwChvojyl+fn5sF03Uy+Fv8AOf3/ADlnU7e0VqanOJPyH1pSqSjGWB26LnKGTPbStdm9i0C4E/iCfrn/AC090lilDSZ3XVONjl4lSXCDNOYEE8McLZFC4oJTY168zEJOfyqOzRLtkP2TsSrS9+tgttqSVhSfemSEjM7xypfqrXXW0uXwN9HQrLE3wud/2OoOICokVgpuPB6VqMuQthlKR3aqlJt7l8IRitgK2JUSY03ngKuraxuLWqTewE48lGQgGQZ3mr1Fz5F5TjDZGO2ovJtl9IX3A4JSr4ZmCkn4cx0zrR6eWIJS+RldVBuxuK8yuUlt0yqDzJxJ6gaeNOYwttzP1Ze+wY5bm20BKTJHP7iq1XKUsstdkYxxHcsvZZaCoOg722HPFRdTPklA8Ky/aCXuvyNr2W378X4l9tIHBZ7V2ZIUWStMahSdSPADyqmnDlHPi168fuMX6lGePBP0e/7I4KLImCI1A3mtPs0Y3ayzk8mxkmAPXhXKpt4RLuSWWQstqD+FWhE7tySR60EYtW4f5sWSlF06o/m5ctN9otIyGgngONN41MRzpRvLvtuHC1MoOTZ/Zge70OZHlwpa2nfWvqN0X5Wh/QmOtcjnyGMCgkWRDEVWy1EgoQkOAoQhQK4kcE1GTsC4a7JODKbUbXfoyihAkjXkKZjVBRUpik75ubhX3HK9ods7W6uQ8tAGgQoD5GaUuva2hsvoO0dNF+9Z7z88lcjbW3J/x8Q/G2g+uGfWqV1d0e/9i99D08v0/uTn2g2giFoaV/CpJ9FVdH2nauUn6lMvY9MuG16f6A030t9UBoA/hk/M1C6qdrwo+hz6KFCy5epYCxWyJCHAOZMfLKr1DqO7PqLuzpe9r0I2lupJDgII4j6791BqsjtImUapbwLa7ryggKOXOMqtjNPkXlW48FveVrcwhxpwhOSVJBySdAocj6HqKoti4scolGccY3Re3HeJWE4sLkpCghw91ZS2W1oz1UHg25H/AFp30vJbD9MpakstFbaFkqOIAHeAkJA5YQMqTZ6KONKw8lnjV+jghCELOJKFJASt1Sk4GgQBmErUF4v+lO6aZqfijG65NS92Tx+yMu9bXXX1hDqw2CTiG5tJgHqcoHFVNQy9kZFjSzKQ20qxKJiJ/wBtd5506lhYMxvLyQtJlSetFD4kRP4WFPMnn4KH5UzKLFoyX5/7NBtFcikKdc7RtZxKVgSVFfeXppEid53GqqpuUViLL7q1GbzJfn0Mx/aiW1FK0rBiPd4xU/5EYvEk/QH/ABZzjmLXqTM25tZwg5mAAQoEk6DTWrFdXLbJXLp7Y74DUXHaJADDsnT9WoT6VX2kF+pepb2Vr/S/Q1VybMJS2t20hKygFQbIkIKcyVbiY3adaptucpKuPD7/APQxT06hGVsuUnt/s3LLUqngKzZSwsGrCOZZKzauwB1khWUjXgRmkjoc6u6WeJYKOshmOTmd3XiZU05GJOUjQjcocQeNbFc8+6+UYNtWlKS4ZI7akApSFiVqwjOc9T4/Uiic4rCzyDGuTy8cGnZuNruY0nEQMUEjMiSMjzpWV8nlocj08E0pGiu+zIZRhQkJEzzPUnM0jZKVjyzRqjGuOIlkxbJSR5UvKrDyNQuysFjYX0xG+M6Xtg85G6ZprBHa3sjwoq4gWzKO1yqREH4fCnq8LczbMy29DKbZWJL9mUVfBKp4DKflTUIreMuH/AnZKW048p/c5zdlrUhIIJKTIBzzjUHnyqabHFeKI6ipSfGGWS7diBG9WXSdT4CT4UzK1NCkaWpZN/7H7wbfD7jYIwoYbKTqMJeI03GQax+uujZGLXn+2Dd9nUTplOMvJ+uf9G+J/WAGPcVPDUQPnSn6MrxH8+/h+DOcbRbAOJWpyzBLjajiwThWifhEkBSRu37s60qOui9rOfEyOp9nTW9XHgZtOztqxYU2d2eaFAD+IgCOdOO+qO+pepnrprpbOL9DU7K7ENNlxy04XHHE4QnVLYyBg71GNfDqhbdJT1QNOmiLr0T/ADfn5kN9bINtguMKVAMlBAJjeUnfHSmun6nVLTNY8xPqukUY6oNvyKk2jEAkaiPCN801PwEq+5mhsq8QB37+tKPbYdi87lkymqmy+KCkigbLEh4TQ5CwOCa7JOBwTUZJwLgNRlE4YuCoyTgy+0WySHl9pAk605VdBpKa4EbunmpOVb5MleXs/SqSEnf96UcqensK439VV5mbtWwpSchl5f6vpVT9nxb90uXtWaXvL89Ca7Nim8Y7TMdCfpR1+z64vMtyu32pbJYjsdR2duayNJHZtoSf3YNBZrhtFYXkHVos96by/M0imWo3elKqVmR5wqwc72+sDZKFJAk49OWGmnJySUjPcVFtwMDaLFGeYquVa7iyNr4YRdd5dn3VDEkggp4g6j70yqFJNaZEtOMtUSxuy8RZ3cJJLDmclM5ERiiNRooDWDyqhxw8D1dn6ka9FvSQD3jkMJwhzxCihXoTUdg2XLrYrZ/Z/wAPBT3/AHxI7JokrWYXvVmMISCc8RClCBEAkbzQOOGS7da/PsAmzBCMCYJ1WR8SuA/CmSB1J303StK3MvqJa3twCOIq/ItpwMsyP1ieoo6/jQFnwMtHmeXoPpTzQgmVyLc88SG21OEAk6qgbyo/COZpR9Q+Eh5dKuZMAb7dbsAIB3qJRhjrnVebZS4X7f2W6aYw5b8t/wCi6QlpCsdotCSEplQawymMhJ90iTERNWuePeclt+fmxQq00oqL3+v56nSfZ9e6X7JjSpZ768liCBiIEZRBiRHEjdFZnUNTkpRWzNjpVKuDhJ5a/bPd+d+Qu8GsanEo/wAVpaeAxRhB8lelWVvEE5fpa9Cq2OqbUf1Rfr+MumwEgxv+/Ck3lj6xFFDt01isbsapwr/lUJ9CaZ6R4tQp1y1UtHKLeoKbhQBPd4cDv8K1rcOO5h05jLZ+JZ7DXF2zwfUkBpo4WxGSljVXQHfx6GkpyWdjRhF4w+XuzfWyJBH7UfygD6VNfH0It5+pM29iJB0H3FA44QcZ6nh8IKS5PIVS1gvUshrSgASFBKjAk6GJMepqmSb2xlDEWo75wxybSCcJ7q9w1Cv3TvqHBpZXH2+YSsTel7P7/IZabOFD7kGphNpg2VqSKd6wqclOFKkqxIdBy+E5jkoEedN9pFLf6fnkI9lNy2+vk/H6mWvXYgMskspKkpkrQczgkqlOWZTJ5xOtWVXw+F8Fd/TWP348mLdsalJKARgO9PvKH4j9BTLqlJOPcJxujFqXf593yOmeyC6wxZ3lAf3jsDmltITP8xXWP1cFGeldxvdFZKdet95t1K/WE/h+tUpe59Rhv38+RI6uB4UMVlhylhDVOQnwqVHMiHLETKItkKUJyEjyJP1rVdWUmYiuxJoFRbj7x35AeZjyA8qslUuEVRvfxMrLXZUrM+6riMgevPnVibSx3FTSbyuQiwtFOVVSLoFyyKpYxEJTVZYh4qAhwqCRwqCRwqCRwNQTkcDyNQEVO1dsUzZnFtpHaZJRIGRUdecCTVtEHOWEU9ROMIZZzZzb55vJ5lpY4hSkK+RHoKvm5Vv+xetRtX9f2Wl07T2a1ZJ/VricKo9CDmeoFX03a+GLdR0/Z8oKXaMBifEdacxkQ1YewBe9/vNDEEqUjiASB1iqbFGCzpL6nKx4csGetm06ngjEj3ZznMzG7dpSc7VLGEOwplDOXkhFvQrLTrURkvE6UH4AtpsoOaVColDO6JhPGzIWWipJQSBnKSfhVpJy90jI+B3VTKttZGIWpPD4IGHj3kklKpIUnTMZEEVUnkZccF5ddn7NOM+8oHB+FOhV1Og5Sd4q6uGd2L32Y91BKXKuaFUxSoGg3Qawx932RKnmxJEqAkbvOihNqSInWnFmhe2cUfdePin8qddwiqEb+zWZFnADaAhGmFAA6ZDfu8ax29awbySreUcr2YSzeV5uYkymFrLa0KQYCQCFCMjiVTNl0FB+KwuP9ilVFjmn3Nt7Nb8vbH0LTZjY2zWZxxtSQ45jUw4lwghTTiSZCdQf7vvDPM1DphozHhrOfTb7hK+x2YlynjHruu/wNTsfs45ZVqSV42Bi7PULSDolUZGI13wDAzqu25OpR7/4LaaJK5y7n9xt7WZYtYCcQZCQ7JJPfCjCR4gHoKYosTp354FOoqcb9s6cZ+pbWG8O1TI1ScKuo3jl/Wl7adEsDdPUdpHPhsyO+E42Hk/tNrHiUmKiv3ZJ+Z1r1Qa8jkVz3Yu2PhtMhA7zi/2READ8RzjoeFP3WGbRUdZsVkQy2lCAEoQIA4AfPrSTedkPpJbsBfV3As8VKPKSTTUficROe8VLzbGWU6DxJ50U1ywa3wi1QOGdKPzHl5BLgBSAY3nPwn6VUm08lslFxwRos4KdMtSmZA/Eg6g0Tm0/5/hgquLj/H8rwDGlbiZ4K48jz+fpVUl3ovi+5+v53kDpwOpUPdX3Vdfhn5Ucffg13rcrl/27FLuez/gswkKEj+oI3GlctPDHMKSyjkG3dxGwuF1gQy6oqw/C2s5rQOAOagP3hurU6S96GlyvsY/W9NFzTa2e23idQ2esXY2dpuM0oE/vq7yv8xNIXz1zcvFml01eiuMfBBdpGGenzoIPIdi05IrW57o3mjrjywLJYwhLSvKugtzrJbGFvNeF08DB88jW7SswPNdQ9Nj8wB63pCgCfd3cyKs0bPzK9e68iZi0pVvqqSwWwlktbJS8xustWBS8hqKCAKAsHRUEjgmoyTgdhqMk4FCajJOB2GoyFgcECuyThEF42IONlPQjqKOm1wnkqvpVkNJgL72XxTCR5Ga1e0rsWGYrqsqlmJi7Xsi4lYKCR4eW6qH0e+YMZj1/u6bIlk3s1bVpMPARpiMfJFFONqXx/noBCVMnlV/nqZq8bba7IstvwQecg+MilZ330vE90/zyHa+m6bqFmGzX55lU08kqKk5Tz/qaV1RbyhtwkklL8/ZE/aCiyV6R6HyNDFEpNcAuCfJM3bSKJWtAOlPgMLzDpSp2QpORGf6wAd0SDkRkCeHMZw9MpZCi5wi0WAtoJ1BnkfAfSKYWO4UalnLJgZ4VDZKQs0LYaCrofh5qf2xv510FmSOnLEWbBy8k8d54U+qmZ8rkTMe1e61iC8pP7zTnrAIrBUl3M9M4SxuvsD7I3vddn7RbVtbK3VKUS4sJgYyoBIIGW/POmLLO0eMrHPKFaquzWcPPHD+n8Gzuq8LJaHC42WHHcIBW2pClYd2LCaonGcY4TeBiE65Sy0tRZvFZyAgUEdK3ZZNzeyKi/bvccaIbICxMTvB1TyOWRpvproQn73Aj1fTznXiPP5sV1hSGkIQncM+c5n1pmzM5NsUqxXFRQWXPI/WqcF+orNn7tRZWQgdVK3qVvP5CrJ5k8IrrxFZYYp0uHAka5AcTz4Vyiq1qZDk7Hoj3gm0tzYEJK1nvEJwg92NSeZkJzPGrOk6hWSaS4RX13SuqCcny8A7NkCCP1c8s/wDarZTcu8ojWo/pLiyPtkRmnikQB40nZCaeeR+ucGsceQPedmcL7DiFDs090p5E97/LHlR0zgq5Rly/xfuV3wm7oTjwvx/sFosyUrmVp4lBjzGYqtzk442fzLlXGM87r5f6DXJ0BC0nolY5jcfIVSsc8P1QxLPCeV6P+xgUHEKQr3hl47j8qnHZyUlwDlWxcHyLdVqx4s4dR3Vg6KjQn86i+vRj/wCr48jumt157pLZ+YRbrI3aEFt1MiUqKTqClQUkjiJHiCRVKcq3lDLUbFpfoEImZO77NC+AlzkEva2JTE8ifCrqKmyjqboxBLK4XFYzkNwq2cVCOlFFcnZLWyW2u900Ncdw7ZYiZC+EzBjT5HX6Vr0bGF1KzhgrWz+OV4tTNdPqFF4wdDpXJZyAuWUoXAzqJPKyiYRUXhmgusZUtMcgXLKaobGIoICaDJZgcBUZJwOA+5qMhYHBFRknA4DnUE4HAVGSUh4FQFgUCoJGOMBWoqVNx4BlBS5MLf8AezCHiy5iQZwpWYwE8yPdz3nLmK1KpOEYyfeY10I2SlGPMRnbQggEBQyz/OmtPvZYnqxHC5OabRvy6e1J5fYpHqmtfvGl0cXo9wpcCBmk68yfnSTjHlMfUpvaSPQKHYncsShCO+EDLEpPvZhLHaQvvcVJGUaGqW3uMJR90KvVCS4qUgYSEfFGamO8oAyY7ZWQ4ChUmohyhFyWSBCAlKwPiSD0/VLXkd4yGvHiKLU3gDQlqQjiEBQEADFMjF/dpbS4ZlRzhY04HjRRsluDKqLxtyPatgblTw7oCcSQVd1WIoWBnPvJIEzrU/5ElHIP+JBzwPfvTCpSY0yymJA70TnEzFMRtTW4rOhp7DGb176SJyI5Zz1o4WrUsFdlL0vJObyWdFqz/F1jQ8AKZ7aT4Yv2EVyjFtqBIBAE7yIjyrFTTeGegkmllMkDihiSFyCMGRkFEzAPCaLLWVny+gGmLw8ef1DLlvhyykllS0E5EoWpBMGRJFFXZoWMAXVdo85wdGun23PNNJbXZg7hnvrfVjVmT3jgz1jwoZOEpZSx9f6DrU4xw5Z+n9nSNiNrVXi066tjsC24lAGMqxGAqc0pgacaLRh4+YOtSWfkDKXC1Hmfma10sxSMJyxNvzHsPZx5flQyj3hQnvgUpUpUCSSYHnXZSWXwdiUpYW7NLYLqQwnGrvLA13Dp+dZlvUSuelbI2KelhRHXLdmb2svMKLRIlAUUqHJUA+laPRUuCklz3GV7Q6hWODfCbz9QmwkhIQe8B7quI+91BbhvUtn3ospyoqL3XcwxbCVajPiNaoU5RGHCMueSWwNd7CdM/QUNstsoOmHvaWSOM94woDkaFS93dBShiWzFLWWSZjf+U1GrfknTtx+fUDtbasaXEACMnJ1KIMQRqQdx3E+NsGsaX9PzzKZxerWu7nzX9Adt/VPh4HJQwqA+/uKYr/7lTrfK4Fbf+zcrlw9mWwtIV1Gh4Un2bj8h/tVL5nnbUSM9d8b+dTGtEStb5K20qlQnhTMFhCljywuyqyqmaL62D3o7AqyiOWVdRLCM/aVAgeVaEFhmXY8osLrsYQgd4kESJpW+xylwO9NSowWXyQ2qzJmRXQsljB1lcc5FsqYqZPJEFgtGRS7GYoJSKBliHCoCHCoJHihC3HyePrUE7i1xIs1BI6agk9Nccc+2+2fDqwrLPPf4761Omcba9Eu4xerUqbXOPeVt4XCVoEOFKgBmD88qblLVtuhOEdG+EzBX1Yi2opcXi54frSF9el+8zS6a1SXuLH1KXujQ0k9K4H1qfIpWKjJOGEG3ThGEZSDn7wKEtkcu6n1NDhbh6nt5D1XkSqTinIzIxYgpCgqcOHLs0CMMQKHSsYC7R5yIq8clDDqIGekpUkzIzJxKPXyrsJHam8+Y1y8J1TORBE64m0tndl3UDzNRglSe3kOReoBB7NMDPDOUlRVpHuyTlz1qNKxgLW85A3ncRnkBmZPdSBJMCTlRLZAPd5GtJKiAkEkmABrPKiim3hAzaim2XTdxv6lKtOA6ffSn101nJnS6urgCv24XG2GrSopIcgcFDEkqSTu0HypXqKJRgrPEc6XqIysdXh/GxBs3aGUoc7ZAUVFJSSkGMKVyJOkkp8qjpJVxT7RZ8NieujbKUeyeMc7hth2MvJTSXW7MpbapIVDSwQCRMKk6g6iqF2kXp/1/IxLsprV3eWV9i+2H2ZtKrW0i02JJaJOPtLO2BAB1UE5abjV8Y7PWl6IXlNakq5Nv5s785aASEnNQ1ABMflVSg0tS4LnYm9L58il2hsgBCxlJgjnEz6U70lja0sz+upSamu8pUsSoEE9Kdc8LBnKGZZNrc12dmMS/fP8Al5daxOo6jW9MePuei6TpezWqXP2Cb2/uldKro/5EXdT/AMTMgLAlSFFQxDUpO8AyfGtd2tSSRgqhODb3DbIwGx3FHCQIChOXXf5VTObn8S38hiuCh8L28w0DgPL8jnVIwPsbhKwNdZ3EZHUHOhsilHIVUm54EfnFmPOujjGx086twptOW/51U3uXRWwx0xEiTuA3n6daKO4MtuSgIUUrZcgLTOm9MnAocJA06inovDVkePzJmzTadUufzAJd9qIGBXvJMHpuP3wq+2tN6lwxai1paZcosFWmUlPrS6rw8jTtysAuLQ86tx3FOeGWNnNLSG4Fde7u6menj3inVT7ikUqAaexlmfnCLa5gXGymYKDI6K/rNI9T/wBual4/waHR5trcfD7Ma7Zyk60KmpButxHWfWukdEs2KpkMRCRQFg4UJI8VAQ4DlUBDgKgkWoOPVxws1xIk1xAPbrMHEwfCrarHCWUVXVqyOGYPaSxvJSoJHzrXrsU47cmFbU4S97g5fezTmKFT5H8qQvjNvc0umlWo5j9yrNnI1nxjdSjg1yPKxPgaRQ4CyNqCRKgkSoJPRXYOJEIokkC2xHBnl86hkxLbZ9tPatyAe8MpmeuVNdKlrQl1kn2cjcWx8AaDcdM9IG/58q2pPBgxWTmVuvh5bSG1LlDXuJIEZCBOWeRjOa87ZdNxSb2R6qrp4Rm5JbsCbAI72/gAMjrA0FVLD5LpZXwn0pcjy3LO0pWRKEyAcpAjLy0rSliLMmOZIvbGxAgZcTv6ClbJ53HKq8bIOCYyEAcKoz3jGO4htFiQsQoc8iRRwtnB5QFlMLFiSBWLoCFSnvddR03VdPqXNYexRDo1CWY7miBrNNbIio3xUrPcQ8d4O8WwDOH0qyOtvbJVN1pb4McXlpAE4U/tK57gJk1sqMZPPLMBznFY4Xi/9FxYmThBUVFXBSoHLJIGfLOkrJb4WMfniP1QenLznzf+sBzRgg5Zcqoks7DMXh5G3g8I70JAzxHIZa51NUXnYi+ax723mVyr+awENrlR7owg5FWQOYyAmZpldJZqzJbcir66rRiEsvgkuu+m1wgqHaCUnUyU5awMzH+9Bd0s4+8lsF0/WVz9xv3uBtrsBUrEkJCss4IJAnImKmu2MVh5ItplJ5WCmvS7FhQWEnSFRnl/Q/Wnab4Nacmf1HTTUtaXzAkWkpyq9wT3FlY47DVWiD10z31KhlEOzD+Zb2a2JwA4oNKTqerGB6u6OjOSptz2Ik03VHAldPUyp7TOSpJ5Z/lTP0E/qGXbeHZrCkkEEFJ4HP6EVRdUrI4Yz097qmmgu0XkSqIpaNCSzkbl1Lk8YC7KZquRbB5LVkVQxmIQKAsQ4VBIo8KgkenwqGSh4NCELNcSemuOPTXHZErjhDUkENos6ViFCjhOUeCudcZrdGevbZpK80pCupAP5Gnqur7pmbd0LzmH3wYDbXZ0M9n3IxY9yTph4daC+yueMYC6eq2vOrJj3bGOXlS7ghpWNAj1ngE68gD+VA4FsbM7HSLZ7LGkt3eE2krctLobccSpC2QnsXXVFmEgnJuASc9Y4Kdo8sfVMcDdpPZxZWrLbHbM9aC5ZFhtwPdmULOBpw4cCQQMLyczvBEb66NjzuTKqONiS3ey1hCbvAtYKrQ4hLjhWjsVJLZWRZu7JUowESTM1HaM7sY+JkvaHs63YLYphkrUgIQqXCkqlUz7qQIyG6jg21kqsiovBlzNFuBsEMvKTETPKrYSaawUzhGSeRXr3cAggnqofnRy6ma2Bh0lb3T/AGG/2e3otxYHHAPzqOxhxJv0J/yLOYxT+v8AQS1czOUPLPLsxnyyVVselr7pv0/spl1l3fBev9HXLqv11lptHYDupGpwyOMEk+pp99LGXeZkeslDuX7mhuvaYLydSlszAGIHdnStvRNbxeRyn2gpbTWC9s9uaV7rzekwVJmOOtJSrnHmL9DQhbXLiS9ScPI3LSf4h+dBpl4P0LNUfFepMy6kmAoE6wCCaCUWlnBZCSbxkKIEEnSqt87FzSxuZy+AlBgKVJzwzMDiTu9a0un1SW6XzMnqtMHhN58CleI1k07HJnTwR2a1oD3aPKxQO6OB4kUU65OvTWseINdsVbrteccFg5tM3uCj0ED1pddDPyGpe0q/BsY5tKVJOBISdxUSc92kZeNT/gYe7I/6llbL9zK31bbSpGFaipOqiMgo8SkaD7z1p2qmuG8VuZ919s9pPbwMu1erjaoAmSI60LtknhrJMaIyWU8F0i1/CgyqcS1jIBRzProP96uj4c/Yolnnj7nV7BaS4y2s/EhKvMA156yCjY4ruZ6mqxzrjJ96Q8u1GknUNOFeqQrqJ+dT70eHgj3Z8rJWXzd9mbaU4tJAERhJEqOQA1Az5caZovvlNQT9RTqem6aFbnJenj9jGG2AElMwdxO7w/pWzpytzA14eUMtloQ42QpRT+6YPyodDXAXaJpZRUnsRklsuEiJJKz4kmAfKu0peZOqT8F+wXYGiUpGnLcM9KLhAbyZdstEkHWMielKzljKHIRbwy3syaVkx6CLNmqGMRJxQBjvvdUBCg8q44cDUEoeJoQtx0VxJ6OdRknB6OdcceqSBpriBp+86IgafD0qQTD+0vSz9XPkigmFEwi0g6ioTaJcU+QdyxJPGrFY+8qdK7jrVhRFnuIcHR/4VoFJS5l+d5pQ2jH87ht9tzZL6HG0j/xrGK6PxL87zp/DL87gC9Gh+h7Pj9l+wkeCUUa+KX1AbemD+X2Mz7XLFjvJZn/DaH+U/nVtGNO5R1Ode3gYlV0niPvwq3EWL5khGbrUVpATJJiAdaKEE5ICdjUGx9suVYyLKx1Sv5mmJ0eRRDqMb6i3TZUKJhueQxHLzp3s4PuM7tZr9Q9u7M5DCss/dXXKuKfwku2bWNX2HOWzDkVLEA5SeFFKajyVxrclthjm7fnk8oSANT7xGVdri3yc65JfD/6Hf2phKMT5nRXPOM8sszXa4rGZE9nOSbUR5vE4YLxOvD3ZiNKLXFfqB0Sb+EjTeISZDpHenIQYjTTpUOyPfI5Uy7onR7gtjjDSEvOFztMLqTjK4Rg7o5ZyYpKymNrbguNuMGjV1EqYqM3nO/Odu5FZaNoQpxalT7xA6AwPQU3Dp0oJIRs6pyscmVKtphJBFHiCeCvNjWRn9oJVnNXJruKGn3jk2lPGpIJjbRhISRiGnUUOAkwdi9O0mDCxkUnllHKhi4tbBTjKL3BbTZ0z2iQSd6YkzxAAmalpL3jouT9xHktOuqUQ04AokwEKAzOmk+lVxshjGS2dNmW9L9MnT7JYH0JSJQQEgAYiIAAEZiKyp20ybeGjarovjFLKf1JuxX8ZSOWNP50GuH6c+jD0T/Vj1QxVtCZzA5gg/I0SqcgXcomY9od7pDLAChBcJOuqUGJ8z5Vd0q7KxuRR1ku2qSjvuYFN4Z6/7760FbuZbo2Jm7aOHjNF2gHZCOWoqylX8Gp85j0qHPP9EqGPD6mnugANoByOEVEs4JhjJe3e33THLPrSdz3NChe7sWDLfKqGxiKDmxVTL0SihC2HCoJFioJHCoJHg1BKFriT0Vxx4iuOErjhpqSBpqQRhqSDEe0vSz9XP9FDMKBhqAMSuILxe1T/AGVmbTgT+jKC21AHFKUKR3pJBBSpU5Cg7NZZZ2rwku4lvbbF99pbRQy2lxQW6WkFKnFAJEqJUdyEDjCQJjKujWk8nSubWAe0bTOqbsbZS3FkU0tsgKlRZjDj72YOHOIqdG7fiQ7HhLHAFf8AfC7U8XnAkKISIQCB3RA1JNFCOlYAslreStNWFeAy5B/7hn98UdXxoqu+BnQXE8jWomZEkc2TXS4JjyCv+8Oo+dUP4hn9LLhWngflWg+DKXJCrXwFVstQHatfL/uqqfJfXx+eArvxdPrXS7yI9xMzr4n5UceSuXBq7t91Ph8jV0heJmzqr95X/caBFsufQr7d7w+91UW/Ehmn4WPs9TAGwJXVrKUMsnveIoYchWcEo/4s/uJqf/M/kc//AI6+ZcJ9/wAvpV7FVydd3Dp9K813nr+4rntTTEeBWXJA1rVkiuPJR7Qf3nj9KLpf+VfIDrv+B/My21f/AAyf/sR9ac6ju+Zn9L3/ACZjrLqvp9aohyxmziIW1uq6JTInTpVncUvk21l0HQfKrJFcC+un3D1rP6j4jT6b4A9uqGMoMaqpl0R6qhEs8muZCFriR6aFhIfUBHq44Q1xA4VxIlccNNSQJXEDVVKIZhfaXpZ+rnyRUTOgYWgLBa449UkCGuOGmuIGmpIPVJAfcX/Es/viir+JAW/AzoNorUgZE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data:image/jpeg;base64,/9j/4AAQSkZJRgABAQAAAQABAAD/2wCEAAkGBxQTEhQUEhQWFhUXGBYVFxYXGBcYGBcXFRQXFxgXFxoaHSggGBolHBUUITEhJSkrLi4uFx8zODMsNygtLisBCgoKDg0OGxAQGywkICQsLCwsLCwsLywsLCwsLCwsLCwsLCwsLCwsLCwsLCwsLCwsLCwsLCwsLCwsLCwsLCwsLP/AABEIAIEBhwMBEQACEQEDEQH/xAAcAAABBQEBAQAAAAAAAAAAAAAEAQIDBQYHAAj/xABGEAABAwEFBQUGAgcGBQUAAAABAgMRAAQFEiExBkFRYXETIoGRoQcyQrHB8GLRFCNScoKS4RUzQ6LC8TRTY7K0FiREc+L/xAAaAQACAwEBAAAAAAAAAAAAAAACBAEDBQAG/8QANhEAAgIBAwEFBwQCAQQDAAAAAAECAxESITEEE0FRYZEFIjJxgbHwQqHB4RTRMxUjQ/E0UmL/2gAMAwEAAhEDEQA/ALtm9XEaKI8a9XLp4S5R4mHVWR4ZZWfa91OpCutKz9nVS8hyHta6PO5Z2XblOi0RzGdLT9lP9LHK/bS/XEubJtJZ16LAPA5UnPobodw/X7Son3lm3aEq91QPjSrhJcocjZGXDHFwcajSydSAL7vxmytF59eFIyG8qUdEpG8mjhVKbwgLLowWWcc2r9rL7kps0MoOUjvOH+Ixh8B406qaqt+X+dxnu+21YxpX7+v+jKp28to/+U94uKn1PSi1w74r0QKhZ3Sfqy6uf2r25sgrcS6nelaU5gawpIBBodFU1usfIPtLoPZ5+Z17Zfbmy22EpVgdMfq1kAk/gPxfPlS9vTShut1+cjNHVxs917Pz/g09LDZ6uOPVxwJeF5NMJxPOIbB0xECTwA1J5CjhXKbxFZK7LYVrMngzlp9pN3oMF1R6Nr/Kr30di5wvqLrrqnxl/QtLl2rslqyZeSVH4FShfglUE+FVzoshu0Ww6mubwnuXVUl56uOPVxx6uOPVxwhrjga0UcSuRmL5TrTdSEbmYy2t57/StOlGPeyJqz9fKn09jOayw1tjlQuQSgTpZ5fKgcg1DyH9nyodQWkUJrsk4F7PlUZO0nuyrtR2kTsvuKnUdpPFo8PQ12o7SxCya7UiNDI1MGiU0C4MjU0ef34USkgHBkSmjRKQLiwC3tnLx48udRJg4AlIoTiNSK44YUfc1DRKZGpuh0hqQwt8/vzodJOoaUc6jAWRik1GAkwe1juKzOhoJcFtb95FA6BxV5j86Ulg0ot+CO0W+7VJBOBUdK0Kr4yeMmXd00orOGUamwoEimhIrnhB96pOLK5LvU+rClVVW2quOpltNLtlpRrbPsjaECUvRyz/ADrOl7Rpk8OJqx9lXxWYzwCKcfQopUsyKYUapR1JCzlfCWmUjl3tJv1xx4tFUpa7qRxJAKyfEAeApHqJKO0Vg0elg54lJ5Mg2v7n6VQmNOI9tjGTmc6lQ1MGVmhEj9hLcZa6GilS4AwvVmQi6nXC4hLaCVEgJABmZyjnNFVOWrGALoR05yfVl1NrSy2lwysJSFE5kkDed551n3OLm3HjJqUKaripvLxuF1WWlJtZtG3Yme0Xmo5IRMSd5PBI1Jpjp6HbLwS5Yr1XUqiPi3wjge1O0zj7inFq76pz/YTMYUz7oAzga6mtSU4VR0wWDGhCd89djz5FB2hUcsspKj8IOif3t/lVOW3+bf2X6VFfx4+fyDrMSghQJkEGc5BGkAVfHMdxeeJbH0RsNf4ttkQ7osShY4KTvz4iD41ldTXontw90bfSW669+VszQUuMnq449XHHq44RVSQC2g0cSuRm73305UZ9xkbVrWpUjGvYjCOlMtiqQe23zHrVTkXKIQGhy9ar1FulC9kOFRqZOlChHKuydpHBHKoyTg9g+4rsk6RCj7zrskaROzqckaT3Z8q7J2kQo+/sV2TsIYpFEmC0RKQfsUSaAaZVXuD3fH6UWUUyTKw1OStoYqiIwRKriCJQqGEiFY5fKgYaIz4+dCw0RKPL1oGGgW2HuKy3Gq58Muq+NGecy3DyV+VJvbuNVb9/2Prl5sEERurOjJp5NWUU1g5Nb2oedRMZn1r1dUs1pniboabZR8yicu9WLWaPHeVZ7jX7IXI624FnSKQ6y+Dg4mn0HTWKxT7jpI0rz/eepXBkL8u9SFKdUZGp6Ctfpr4yioIwur6aUZObZ8131aCt9ajvUT4k50r1Es2Md6aOKkDoBNAk2G2kdH9mNztO4y83iiNd08q0Ko6a89+TLvlru092Dop2XsqsygHgDmB0FTLqbO/HoRHpK98Z9SD/ANPNtLC20pSQdwG7SKsj1GpNNFU+m0yTT4LF3bBbSyhaQqIz6iql7OhOOU8Fz9rWVy0yWQ6zbaNK1BBqiXsua4YzD2zW+Vg5t7Ub67e0ISD3A2IH7xVi88vIUxVX2UND5Ytdb28+0XC4+5iRdLj60pQmdNOUT4SB5GulTKbOhfGteZsLj9nClEG0LwpGeFOZ8+NQ1CHm/wBjk7J7Ywv3N3Z9nbM0jC22OBJEk9ZqI3zz4fIKXTV48fmVuzrn6Db3EwQw+gqAGgWgz9Vedd1FXbQWOfz7kdLcunserj8x6cGz/wDUzXOk/wDAsND/AKnUeO0zXOu/wLCP+p1DFbUN8DU/9PmQ/alfgQubWoHwmjXs2b7yuXtaC7iwFvODGZGQMHdImOudUditWlDSvenWzNWrbRInuE86fj7MfiZcvbC7kUts2qC/gIpiHQ6e8Vn7S1fpK9NoxnSmFDQLOzWw2zo6etRJkxiWDaBVLbL0kTBHWhyGkPDfXyochaRwTUZJwOwff2KjIWD2CuydpF7Ou1HaRCgDXKuy2c4pckhspid3Gh7RZwE6njJF2VHqA0jFN1OoFxI1NfeVEpAOJS38iMH8X0o1IpnEpiKPJS4jSKlMFxI1CiyDgiUBXEEKxUMJA6/vOq2WogWenrQNliQLa1dxWmh+9arm9i+te8ijcJ5HpFKvJoRx5n11WWbJy3bGxlFoKxlOVem6GeqpI8h7RrcLm/EJui7gQFKzqL7mnpRPTdOmlJm1u6MMgViXZ1bnoaMadg+zvBVUTjgZhNSAdoLPjZcA/YX/ANpq3p5aZop6mGqDPl2yXA/aVrUyjEASPeSmVROFOIiTpkONMuqU5OS4FFdGuMYt4bI12RxolLqClQMEEHKKJRlFbgOcZP3Wbf2f3wy0lYccSgqMgKkSBvBIg66cqbrlFww3uJWwkrNSW2DoFmv1j/ntAc1pH1oZV+QULPMjtW1FiTM2lon8KsR/yzVaLZLYjui8bHaXMQKlpJQgKDLykyokAFQRhTnvJAo53TjBaAKumrnY3NeCNbatnGAgnABlrFJw627VyPWezqNHBx/bK74fQ4NACmeYUfoqtZxcmpmJGSgnA0NwqbDSVNgSdTvmrJrPyKoPTv3mpsS5EqMdaQsWHsaVUsrLZVXltzZWsSEkvLTqlqFR+8r3U+JquNTb2LpWqK3Xr+fYz1kvW0W19qOzZSleIJSlTpPdKYUqUpEgkZcd9NKtxhqz/P5+4n2sZWKKT3+mPpvn9jTdhRayvQeDFdrO0C9hXayezJrusgLqMXug4jO/DmB4mB40F1jUHjks6elOxZ459BNodpkJxsrSpJBOJR4qGvrlVfTdLxZqRZ1fWc1aX8zJvOoUJbUDWrFmLJYBg3xqQQ2xN51VNl9aLezpqiTGIoNQKrZckSgGhD3GOv4RiKHcO8pZdVH8qTQtxW2V6hxjJrKT9BbNbmVpCkugg6H/AH312ifcgddfDYQlQJhJnpUNNchJpvZk6bMTVbsSLVW2P/RDUdoguxZBbLApxCkAwSIBG47jRQtUZJlc6HOLijO2W1XjZ1YXGFONj4kALMdEqJ9KtnKib328+CqEOprjtv5c/uX9lvJpUYxgUfhUCk+REiq5UzW8d0WRvre09mFlLZ935mq8zXJa1W+Bhsc6etF2uOQXTngzm1dnKezn8X+mrYWJi11TiZ01dkWcRhqUwHEYqjTAaIVUWQcECxUEoHWmhaDTB1/f3FVsuW4NaNDn6/1qqRbDkqnLP0+dUuA7Gw+tayDcMF7QGSpSQkZ1u+zHiDyeb9sRzNYC9k7MSmF1X108PMS32bXmOJGnZspSIBgVmSsy8mxCpxWEySz2YI0nPeaCc3LkOFahwV20tq7Ozuq4JV8qY6SGqxIW62xwqk0cQ2As0odacSApJUpJUMv1qU5/5E5/irV6bVGLTXeYvV6Jyi0+UXV8XCpxlQcydByJjMACFSNZ7w8KYnixaV6ikNVMtUvqvIbdNxpbs+BzCvMnSRmOY5VNcNK0Pci2xzl2i2Kc7KqOIpaSEg+HE90HDrG6glTXnuX54cBx6i1rvf548ljs1sy4lwdpAmcknLxGgropVRciZt3SUcep1vZmzYLK2kjCcyqN5kgT4AeVY3Vz1XSfPgb/AENaj08VjHiW60AiDSibTHnFSWDHbWXClxBSkAameBA1rW6TqH+ow+t6Vfo2OfWIusI7jJfxKAHZqBSmR/ixm2NdQNDT0rdPu43zsZ0aVN6m1jGWQuotNrVhUsKEwW0SllPJR1c8fKu7LCzL+v7O7bLxBY8+/wDr83NFdWzrSmyhSU4kGTgkA96N3T1qLLdGMLZk1U9pnL95fbg0FiZCEhLSchv0j86Xsll+8xqqOmPuINeu5UBSQVBQnLcTr61TG+OdMnjAxLp5YUorORLPY51kGunbgiunPIFa7UhC8GquAz8elXVwlKOoXtshCWnvIl3SpaXXW14VnCAFGAMMnEDBjPB/Lxru30yUWsrf8+5K6bXFzi8PK9PzHoZP+0FE4VP94ZEFJHe6YpG/OBT8UvBGZJt97HBRmSpCt2QOLTTMaUflgr25yNFgUcwZG7pUOaXJMa2+AyxNEHOqpvJfBNMtmE1S2MRQYgVW2WpFbtIXQzLXEYomYnlGVWU41eZTfnT5d5jrw2htreSUlO6UlQordS/QmDTpf/kaMO/edoxuKOPEslSoUc1Hf1rNdtsW+UayopmlnDx4hdy7V2ppwEKWeIUZB0nXSYoq+qm3iSygbejrUcweH5HQrJ7SAB38iPnTOmh8vAmpdTHhZCUe0VoiZkzATIz3DfxrtFPdI7tOoz70f9BN2e0CzuHemDBUdCqCSOQEeooezhPaLD7WyGHKPmauwX2laQoGQQCOhqmfTNF9fWJhxtiFCFAEcCAR61T2Uo7ov7aMtmhjFnZHutpSOQwjyGVE5W97ZEYU9ySJyluMtepqvM+8sxX3GY21gBnPev8A01bW92L3rZGWJB1q9NibSfJGpvgaNT8St1+BEllSjABmjc4pZYEaZTemKCFXUd6gDwy+pB9Kr/yl4DS9nTazn9mwG2WJSNRI4ifWroWxlwKW9NOrd8eKAV0ZSDOULDQM4Tu+/Wq98lywCOoP7Pp/Q1Ek/AujJeP7n1PWCelKG/WE40rccbQDkMZAk8pp/prHpcYpv5Gb1lUdalKSXzAb22lYsiQEgOKUFYSCMJUkaKUJwJmOfI0UeltueXt8wJ9ZT06wt/lg5hZ9urYi0h79Yta1JU42CosIYlMgDTHBgaEHXWKunSnFVxhv4+H1KK+olGTslPbw8fLHcvzI/ar2hOrfLqVuMBuUsNIX/eKBHecAOEjMTI0yE5kQqq6Y6ZrL+/8AQXb23z1VvC+3z82bq8rW7abBZu3R2bjwb7VuCIJEqEHQGCYOgNd0MEptvuRHtKbdcUu9lI0zgefGhDhjoQCPnWlDetGRZhWvyHuLKlZxoaNJRWxXKTlLckaRUNhRQYywnfMcApQHoaolKXcMQhHv+4Nbb1RZ1jEkhJiMImczJUZnLnXaHOPJ2tQnx/ZtLM8QxKxhOZCcpAOYmN9ZM4J24jubcJtU5ksPwDLuexImqbo6ZYGKJ6o5Ar5s/aIUncoFJ6EQauolpaZR1MNcWjFXRZV2V9WOFtuBLcHj05kDoTWta+2hlPjf5GHSnRPElzt8/Ac2MC1BKQASY4ATkNKsfvQTbKl7s2kgdq0usuKCAFA7yYAHDPKPzopwjZFagIWTqk9Jcs3nMAAqG9Q0BOcT8Wu6aUlSPR6jZLk0mz1uS60cOra1tqHMHED0KVJPjWX1MXGx5NnpJqVSx3ZD3G0r97PpkekiqlKUeC5xjPkoH2rEFEF5kK34nETPiZp2N3UY4foIS6fpVLeS9UNYvCxoxJ/SrOMiDLrfTjQzdksNxZNcao5SktzmFutZJUUqRiQYJGFSVp0BEZZZaca3HJNe6edUGniX5/BFY7akkYkgHilI+kVMZJkTi137Gsu6S2DBwkmD4x85pe1rVzuNUJ6ONiQozoU9g2twyzpoJMOKDUJ5VU2XJEgTUZCwAWu4mHPfR/KpafRJAo+2njGSvsIZzgBc2LspEBBHQ/nUq7xSIfT53UmQNbBWYGcJnmE1Ctit9KOdE2sa2TWjYqzqHugdAR8jRdvF8xRH+NJfDJmbvX2df8uSOUmuxRPyIUupr/8A0Zu3bHuAABIyn3QUmSdTv866XRpr3cfQ6HXtP3s/XcsGnbS2IAUBlkATlw55CKaWtLGBN9m3nIUjad5GqVkcwB650MpLviFGMuFNFtc22AUQlQIPCZ8yc6DTCzjZh67Kud0aqy7QI3kdZqmfSPuGK+tj3lTtdejbgawKBjHIB44YqpUyg9y2fUQsWzM6XaJIqbPJeqcA5L5oBtqVaRiURkdwwg7iSoJncAd9Z91jzk3+i6daVHHP3/0l+5TO3i58JCRwSlMeMjveM0srGbP+JWlvuF2B4OJIKQCCAofD3skqSN2cJIGXeByzpmqxmb1nTKPmn+NP+GUVubCFqT5dCJHoa1YS1RTPKW16JuPgAuCpYKREhsFQHOujHMkFKTUWTP2RPT+H/wDNXyrj+f8AophdL8f9nWrV7SGUOLQWXDhUpMgpzwkideVZEfZsmk9Ruy9rQTa0sr7VtzZ3VT2bwgadyPnTNPRWQWE1+4pf7Qqm8tP9ijvPaVokKDBVGQxOxE690JjPfTSqnBfF+wi7q7JfD+4OvbJZ91psdZV+VQqV4sOV77kiquxDItrb7yUqlRXiIAhxWQcVAzKSd+5RPwChvojyl+fn5sF03Uy+Fv8AOf3/ADlnU7e0VqanOJPyH1pSqSjGWB26LnKGTPbStdm9i0C4E/iCfrn/AC090lilDSZ3XVONjl4lSXCDNOYEE8McLZFC4oJTY168zEJOfyqOzRLtkP2TsSrS9+tgttqSVhSfemSEjM7xypfqrXXW0uXwN9HQrLE3wud/2OoOICokVgpuPB6VqMuQthlKR3aqlJt7l8IRitgK2JUSY03ngKuraxuLWqTewE48lGQgGQZ3mr1Fz5F5TjDZGO2ovJtl9IX3A4JSr4ZmCkn4cx0zrR6eWIJS+RldVBuxuK8yuUlt0yqDzJxJ6gaeNOYwttzP1Ze+wY5bm20BKTJHP7iq1XKUsstdkYxxHcsvZZaCoOg722HPFRdTPklA8Ky/aCXuvyNr2W378X4l9tIHBZ7V2ZIUWStMahSdSPADyqmnDlHPi168fuMX6lGePBP0e/7I4KLImCI1A3mtPs0Y3ayzk8mxkmAPXhXKpt4RLuSWWQstqD+FWhE7tySR60EYtW4f5sWSlF06o/m5ctN9otIyGgngONN41MRzpRvLvtuHC1MoOTZ/Zge70OZHlwpa2nfWvqN0X5Wh/QmOtcjnyGMCgkWRDEVWy1EgoQkOAoQhQK4kcE1GTsC4a7JODKbUbXfoyihAkjXkKZjVBRUpik75ubhX3HK9ods7W6uQ8tAGgQoD5GaUuva2hsvoO0dNF+9Z7z88lcjbW3J/x8Q/G2g+uGfWqV1d0e/9i99D08v0/uTn2g2giFoaV/CpJ9FVdH2nauUn6lMvY9MuG16f6A030t9UBoA/hk/M1C6qdrwo+hz6KFCy5epYCxWyJCHAOZMfLKr1DqO7PqLuzpe9r0I2lupJDgII4j6791BqsjtImUapbwLa7ryggKOXOMqtjNPkXlW48FveVrcwhxpwhOSVJBySdAocj6HqKoti4scolGccY3Re3HeJWE4sLkpCghw91ZS2W1oz1UHg25H/AFp30vJbD9MpakstFbaFkqOIAHeAkJA5YQMqTZ6KONKw8lnjV+jghCELOJKFJASt1Sk4GgQBmErUF4v+lO6aZqfijG65NS92Tx+yMu9bXXX1hDqw2CTiG5tJgHqcoHFVNQy9kZFjSzKQ20qxKJiJ/wBtd5506lhYMxvLyQtJlSetFD4kRP4WFPMnn4KH5UzKLFoyX5/7NBtFcikKdc7RtZxKVgSVFfeXppEid53GqqpuUViLL7q1GbzJfn0Mx/aiW1FK0rBiPd4xU/5EYvEk/QH/ABZzjmLXqTM25tZwg5mAAQoEk6DTWrFdXLbJXLp7Y74DUXHaJADDsnT9WoT6VX2kF+pepb2Vr/S/Q1VybMJS2t20hKygFQbIkIKcyVbiY3adaptucpKuPD7/APQxT06hGVsuUnt/s3LLUqngKzZSwsGrCOZZKzauwB1khWUjXgRmkjoc6u6WeJYKOshmOTmd3XiZU05GJOUjQjcocQeNbFc8+6+UYNtWlKS4ZI7akApSFiVqwjOc9T4/Uiic4rCzyDGuTy8cGnZuNruY0nEQMUEjMiSMjzpWV8nlocj08E0pGiu+zIZRhQkJEzzPUnM0jZKVjyzRqjGuOIlkxbJSR5UvKrDyNQuysFjYX0xG+M6Xtg85G6ZprBHa3sjwoq4gWzKO1yqREH4fCnq8LczbMy29DKbZWJL9mUVfBKp4DKflTUIreMuH/AnZKW048p/c5zdlrUhIIJKTIBzzjUHnyqabHFeKI6ipSfGGWS7diBG9WXSdT4CT4UzK1NCkaWpZN/7H7wbfD7jYIwoYbKTqMJeI03GQax+uujZGLXn+2Dd9nUTplOMvJ+uf9G+J/WAGPcVPDUQPnSn6MrxH8+/h+DOcbRbAOJWpyzBLjajiwThWifhEkBSRu37s60qOui9rOfEyOp9nTW9XHgZtOztqxYU2d2eaFAD+IgCOdOO+qO+pepnrprpbOL9DU7K7ENNlxy04XHHE4QnVLYyBg71GNfDqhbdJT1QNOmiLr0T/ADfn5kN9bINtguMKVAMlBAJjeUnfHSmun6nVLTNY8xPqukUY6oNvyKk2jEAkaiPCN801PwEq+5mhsq8QB37+tKPbYdi87lkymqmy+KCkigbLEh4TQ5CwOCa7JOBwTUZJwLgNRlE4YuCoyTgy+0WySHl9pAk605VdBpKa4EbunmpOVb5MleXs/SqSEnf96UcqensK439VV5mbtWwpSchl5f6vpVT9nxb90uXtWaXvL89Ca7Nim8Y7TMdCfpR1+z64vMtyu32pbJYjsdR2duayNJHZtoSf3YNBZrhtFYXkHVos96by/M0imWo3elKqVmR5wqwc72+sDZKFJAk49OWGmnJySUjPcVFtwMDaLFGeYquVa7iyNr4YRdd5dn3VDEkggp4g6j70yqFJNaZEtOMtUSxuy8RZ3cJJLDmclM5ERiiNRooDWDyqhxw8D1dn6ka9FvSQD3jkMJwhzxCihXoTUdg2XLrYrZ/Z/wAPBT3/AHxI7JokrWYXvVmMISCc8RClCBEAkbzQOOGS7da/PsAmzBCMCYJ1WR8SuA/CmSB1J303StK3MvqJa3twCOIq/ItpwMsyP1ieoo6/jQFnwMtHmeXoPpTzQgmVyLc88SG21OEAk6qgbyo/COZpR9Q+Eh5dKuZMAb7dbsAIB3qJRhjrnVebZS4X7f2W6aYw5b8t/wCi6QlpCsdotCSEplQawymMhJ90iTERNWuePeclt+fmxQq00oqL3+v56nSfZ9e6X7JjSpZ768liCBiIEZRBiRHEjdFZnUNTkpRWzNjpVKuDhJ5a/bPd+d+Qu8GsanEo/wAVpaeAxRhB8lelWVvEE5fpa9Cq2OqbUf1Rfr+MumwEgxv+/Ck3lj6xFFDt01isbsapwr/lUJ9CaZ6R4tQp1y1UtHKLeoKbhQBPd4cDv8K1rcOO5h05jLZ+JZ7DXF2zwfUkBpo4WxGSljVXQHfx6GkpyWdjRhF4w+XuzfWyJBH7UfygD6VNfH0It5+pM29iJB0H3FA44QcZ6nh8IKS5PIVS1gvUshrSgASFBKjAk6GJMepqmSb2xlDEWo75wxybSCcJ7q9w1Cv3TvqHBpZXH2+YSsTel7P7/IZabOFD7kGphNpg2VqSKd6wqclOFKkqxIdBy+E5jkoEedN9pFLf6fnkI9lNy2+vk/H6mWvXYgMskspKkpkrQczgkqlOWZTJ5xOtWVXw+F8Fd/TWP348mLdsalJKARgO9PvKH4j9BTLqlJOPcJxujFqXf593yOmeyC6wxZ3lAf3jsDmltITP8xXWP1cFGeldxvdFZKdet95t1K/WE/h+tUpe59Rhv38+RI6uB4UMVlhylhDVOQnwqVHMiHLETKItkKUJyEjyJP1rVdWUmYiuxJoFRbj7x35AeZjyA8qslUuEVRvfxMrLXZUrM+6riMgevPnVibSx3FTSbyuQiwtFOVVSLoFyyKpYxEJTVZYh4qAhwqCRwqCRwqCRwNQTkcDyNQEVO1dsUzZnFtpHaZJRIGRUdecCTVtEHOWEU9ROMIZZzZzb55vJ5lpY4hSkK+RHoKvm5Vv+xetRtX9f2Wl07T2a1ZJ/VricKo9CDmeoFX03a+GLdR0/Z8oKXaMBifEdacxkQ1YewBe9/vNDEEqUjiASB1iqbFGCzpL6nKx4csGetm06ngjEj3ZznMzG7dpSc7VLGEOwplDOXkhFvQrLTrURkvE6UH4AtpsoOaVColDO6JhPGzIWWipJQSBnKSfhVpJy90jI+B3VTKttZGIWpPD4IGHj3kklKpIUnTMZEEVUnkZccF5ddn7NOM+8oHB+FOhV1Og5Sd4q6uGd2L32Y91BKXKuaFUxSoGg3Qawx932RKnmxJEqAkbvOihNqSInWnFmhe2cUfdePin8qddwiqEb+zWZFnADaAhGmFAA6ZDfu8ax29awbySreUcr2YSzeV5uYkymFrLa0KQYCQCFCMjiVTNl0FB+KwuP9ilVFjmn3Nt7Nb8vbH0LTZjY2zWZxxtSQ45jUw4lwghTTiSZCdQf7vvDPM1DphozHhrOfTb7hK+x2YlynjHruu/wNTsfs45ZVqSV42Bi7PULSDolUZGI13wDAzqu25OpR7/4LaaJK5y7n9xt7WZYtYCcQZCQ7JJPfCjCR4gHoKYosTp354FOoqcb9s6cZ+pbWG8O1TI1ScKuo3jl/Wl7adEsDdPUdpHPhsyO+E42Hk/tNrHiUmKiv3ZJ+Z1r1Qa8jkVz3Yu2PhtMhA7zi/2READ8RzjoeFP3WGbRUdZsVkQy2lCAEoQIA4AfPrSTedkPpJbsBfV3As8VKPKSTTUficROe8VLzbGWU6DxJ50U1ywa3wi1QOGdKPzHl5BLgBSAY3nPwn6VUm08lslFxwRos4KdMtSmZA/Eg6g0Tm0/5/hgquLj/H8rwDGlbiZ4K48jz+fpVUl3ovi+5+v53kDpwOpUPdX3Vdfhn5Ucffg13rcrl/27FLuez/gswkKEj+oI3GlctPDHMKSyjkG3dxGwuF1gQy6oqw/C2s5rQOAOagP3hurU6S96GlyvsY/W9NFzTa2e23idQ2esXY2dpuM0oE/vq7yv8xNIXz1zcvFml01eiuMfBBdpGGenzoIPIdi05IrW57o3mjrjywLJYwhLSvKugtzrJbGFvNeF08DB88jW7SswPNdQ9Nj8wB63pCgCfd3cyKs0bPzK9e68iZi0pVvqqSwWwlktbJS8xustWBS8hqKCAKAsHRUEjgmoyTgdhqMk4FCajJOB2GoyFgcECuyThEF42IONlPQjqKOm1wnkqvpVkNJgL72XxTCR5Ga1e0rsWGYrqsqlmJi7Xsi4lYKCR4eW6qH0e+YMZj1/u6bIlk3s1bVpMPARpiMfJFFONqXx/noBCVMnlV/nqZq8bba7IstvwQecg+MilZ330vE90/zyHa+m6bqFmGzX55lU08kqKk5Tz/qaV1RbyhtwkklL8/ZE/aCiyV6R6HyNDFEpNcAuCfJM3bSKJWtAOlPgMLzDpSp2QpORGf6wAd0SDkRkCeHMZw9MpZCi5wi0WAtoJ1BnkfAfSKYWO4UalnLJgZ4VDZKQs0LYaCrofh5qf2xv510FmSOnLEWbBy8k8d54U+qmZ8rkTMe1e61iC8pP7zTnrAIrBUl3M9M4SxuvsD7I3vddn7RbVtbK3VKUS4sJgYyoBIIGW/POmLLO0eMrHPKFaquzWcPPHD+n8Gzuq8LJaHC42WHHcIBW2pClYd2LCaonGcY4TeBiE65Sy0tRZvFZyAgUEdK3ZZNzeyKi/bvccaIbICxMTvB1TyOWRpvproQn73Aj1fTznXiPP5sV1hSGkIQncM+c5n1pmzM5NsUqxXFRQWXPI/WqcF+orNn7tRZWQgdVK3qVvP5CrJ5k8IrrxFZYYp0uHAka5AcTz4Vyiq1qZDk7Hoj3gm0tzYEJK1nvEJwg92NSeZkJzPGrOk6hWSaS4RX13SuqCcny8A7NkCCP1c8s/wDarZTcu8ojWo/pLiyPtkRmnikQB40nZCaeeR+ucGsceQPedmcL7DiFDs090p5E97/LHlR0zgq5Rly/xfuV3wm7oTjwvx/sFosyUrmVp4lBjzGYqtzk442fzLlXGM87r5f6DXJ0BC0nolY5jcfIVSsc8P1QxLPCeV6P+xgUHEKQr3hl47j8qnHZyUlwDlWxcHyLdVqx4s4dR3Vg6KjQn86i+vRj/wCr48jumt157pLZ+YRbrI3aEFt1MiUqKTqClQUkjiJHiCRVKcq3lDLUbFpfoEImZO77NC+AlzkEva2JTE8ifCrqKmyjqboxBLK4XFYzkNwq2cVCOlFFcnZLWyW2u900Ncdw7ZYiZC+EzBjT5HX6Vr0bGF1KzhgrWz+OV4tTNdPqFF4wdDpXJZyAuWUoXAzqJPKyiYRUXhmgusZUtMcgXLKaobGIoICaDJZgcBUZJwOA+5qMhYHBFRknA4DnUE4HAVGSUh4FQFgUCoJGOMBWoqVNx4BlBS5MLf8AezCHiy5iQZwpWYwE8yPdz3nLmK1KpOEYyfeY10I2SlGPMRnbQggEBQyz/OmtPvZYnqxHC5OabRvy6e1J5fYpHqmtfvGl0cXo9wpcCBmk68yfnSTjHlMfUpvaSPQKHYncsShCO+EDLEpPvZhLHaQvvcVJGUaGqW3uMJR90KvVCS4qUgYSEfFGamO8oAyY7ZWQ4ChUmohyhFyWSBCAlKwPiSD0/VLXkd4yGvHiKLU3gDQlqQjiEBQEADFMjF/dpbS4ZlRzhY04HjRRsluDKqLxtyPatgblTw7oCcSQVd1WIoWBnPvJIEzrU/5ElHIP+JBzwPfvTCpSY0yymJA70TnEzFMRtTW4rOhp7DGb176SJyI5Zz1o4WrUsFdlL0vJObyWdFqz/F1jQ8AKZ7aT4Yv2EVyjFtqBIBAE7yIjyrFTTeGegkmllMkDihiSFyCMGRkFEzAPCaLLWVny+gGmLw8ef1DLlvhyykllS0E5EoWpBMGRJFFXZoWMAXVdo85wdGun23PNNJbXZg7hnvrfVjVmT3jgz1jwoZOEpZSx9f6DrU4xw5Z+n9nSNiNrVXi066tjsC24lAGMqxGAqc0pgacaLRh4+YOtSWfkDKXC1Hmfma10sxSMJyxNvzHsPZx5flQyj3hQnvgUpUpUCSSYHnXZSWXwdiUpYW7NLYLqQwnGrvLA13Dp+dZlvUSuelbI2KelhRHXLdmb2svMKLRIlAUUqHJUA+laPRUuCklz3GV7Q6hWODfCbz9QmwkhIQe8B7quI+91BbhvUtn3ospyoqL3XcwxbCVajPiNaoU5RGHCMueSWwNd7CdM/QUNstsoOmHvaWSOM94woDkaFS93dBShiWzFLWWSZjf+U1GrfknTtx+fUDtbasaXEACMnJ1KIMQRqQdx3E+NsGsaX9PzzKZxerWu7nzX9Adt/VPh4HJQwqA+/uKYr/7lTrfK4Fbf+zcrlw9mWwtIV1Gh4Un2bj8h/tVL5nnbUSM9d8b+dTGtEStb5K20qlQnhTMFhCljywuyqyqmaL62D3o7AqyiOWVdRLCM/aVAgeVaEFhmXY8osLrsYQgd4kESJpW+xylwO9NSowWXyQ2qzJmRXQsljB1lcc5FsqYqZPJEFgtGRS7GYoJSKBliHCoCHCoJHihC3HyePrUE7i1xIs1BI6agk9Nccc+2+2fDqwrLPPf4761Omcba9Eu4xerUqbXOPeVt4XCVoEOFKgBmD88qblLVtuhOEdG+EzBX1Yi2opcXi54frSF9el+8zS6a1SXuLH1KXujQ0k9K4H1qfIpWKjJOGEG3ThGEZSDn7wKEtkcu6n1NDhbh6nt5D1XkSqTinIzIxYgpCgqcOHLs0CMMQKHSsYC7R5yIq8clDDqIGekpUkzIzJxKPXyrsJHam8+Y1y8J1TORBE64m0tndl3UDzNRglSe3kOReoBB7NMDPDOUlRVpHuyTlz1qNKxgLW85A3ncRnkBmZPdSBJMCTlRLZAPd5GtJKiAkEkmABrPKiim3hAzaim2XTdxv6lKtOA6ffSn101nJnS6urgCv24XG2GrSopIcgcFDEkqSTu0HypXqKJRgrPEc6XqIysdXh/GxBs3aGUoc7ZAUVFJSSkGMKVyJOkkp8qjpJVxT7RZ8NieujbKUeyeMc7hth2MvJTSXW7MpbapIVDSwQCRMKk6g6iqF2kXp/1/IxLsprV3eWV9i+2H2ZtKrW0i02JJaJOPtLO2BAB1UE5abjV8Y7PWl6IXlNakq5Nv5s785aASEnNQ1ABMflVSg0tS4LnYm9L58il2hsgBCxlJgjnEz6U70lja0sz+upSamu8pUsSoEE9Kdc8LBnKGZZNrc12dmMS/fP8Al5daxOo6jW9MePuei6TpezWqXP2Cb2/uldKro/5EXdT/AMTMgLAlSFFQxDUpO8AyfGtd2tSSRgqhODb3DbIwGx3FHCQIChOXXf5VTObn8S38hiuCh8L28w0DgPL8jnVIwPsbhKwNdZ3EZHUHOhsilHIVUm54EfnFmPOujjGx086twptOW/51U3uXRWwx0xEiTuA3n6daKO4MtuSgIUUrZcgLTOm9MnAocJA06inovDVkePzJmzTadUufzAJd9qIGBXvJMHpuP3wq+2tN6lwxai1paZcosFWmUlPrS6rw8jTtysAuLQ86tx3FOeGWNnNLSG4Fde7u6menj3inVT7ikUqAaexlmfnCLa5gXGymYKDI6K/rNI9T/wBual4/waHR5trcfD7Ma7Zyk60KmpButxHWfWukdEs2KpkMRCRQFg4UJI8VAQ4DlUBDgKgkWoOPVxws1xIk1xAPbrMHEwfCrarHCWUVXVqyOGYPaSxvJSoJHzrXrsU47cmFbU4S97g5fezTmKFT5H8qQvjNvc0umlWo5j9yrNnI1nxjdSjg1yPKxPgaRQ4CyNqCRKgkSoJPRXYOJEIokkC2xHBnl86hkxLbZ9tPatyAe8MpmeuVNdKlrQl1kn2cjcWx8AaDcdM9IG/58q2pPBgxWTmVuvh5bSG1LlDXuJIEZCBOWeRjOa87ZdNxSb2R6qrp4Rm5JbsCbAI72/gAMjrA0FVLD5LpZXwn0pcjy3LO0pWRKEyAcpAjLy0rSliLMmOZIvbGxAgZcTv6ClbJ53HKq8bIOCYyEAcKoz3jGO4htFiQsQoc8iRRwtnB5QFlMLFiSBWLoCFSnvddR03VdPqXNYexRDo1CWY7miBrNNbIio3xUrPcQ8d4O8WwDOH0qyOtvbJVN1pb4McXlpAE4U/tK57gJk1sqMZPPLMBznFY4Xi/9FxYmThBUVFXBSoHLJIGfLOkrJb4WMfniP1QenLznzf+sBzRgg5Zcqoks7DMXh5G3g8I70JAzxHIZa51NUXnYi+ax723mVyr+awENrlR7owg5FWQOYyAmZpldJZqzJbcir66rRiEsvgkuu+m1wgqHaCUnUyU5awMzH+9Bd0s4+8lsF0/WVz9xv3uBtrsBUrEkJCss4IJAnImKmu2MVh5ItplJ5WCmvS7FhQWEnSFRnl/Q/Wnab4Nacmf1HTTUtaXzAkWkpyq9wT3FlY47DVWiD10z31KhlEOzD+Zb2a2JwA4oNKTqerGB6u6OjOSptz2Ik03VHAldPUyp7TOSpJ5Z/lTP0E/qGXbeHZrCkkEEFJ4HP6EVRdUrI4Yz097qmmgu0XkSqIpaNCSzkbl1Lk8YC7KZquRbB5LVkVQxmIQKAsQ4VBIo8KgkenwqGSh4NCELNcSemuOPTXHZErjhDUkENos6ViFCjhOUeCudcZrdGevbZpK80pCupAP5Gnqur7pmbd0LzmH3wYDbXZ0M9n3IxY9yTph4daC+yueMYC6eq2vOrJj3bGOXlS7ghpWNAj1ngE68gD+VA4FsbM7HSLZ7LGkt3eE2krctLobccSpC2QnsXXVFmEgnJuASc9Y4Kdo8sfVMcDdpPZxZWrLbHbM9aC5ZFhtwPdmULOBpw4cCQQMLyczvBEb66NjzuTKqONiS3ey1hCbvAtYKrQ4hLjhWjsVJLZWRZu7JUowESTM1HaM7sY+JkvaHs63YLYphkrUgIQqXCkqlUz7qQIyG6jg21kqsiovBlzNFuBsEMvKTETPKrYSaawUzhGSeRXr3cAggnqofnRy6ma2Bh0lb3T/AGG/2e3otxYHHAPzqOxhxJv0J/yLOYxT+v8AQS1czOUPLPLsxnyyVVselr7pv0/spl1l3fBev9HXLqv11lptHYDupGpwyOMEk+pp99LGXeZkeslDuX7mhuvaYLydSlszAGIHdnStvRNbxeRyn2gpbTWC9s9uaV7rzekwVJmOOtJSrnHmL9DQhbXLiS9ScPI3LSf4h+dBpl4P0LNUfFepMy6kmAoE6wCCaCUWlnBZCSbxkKIEEnSqt87FzSxuZy+AlBgKVJzwzMDiTu9a0un1SW6XzMnqtMHhN58CleI1k07HJnTwR2a1oD3aPKxQO6OB4kUU65OvTWseINdsVbrteccFg5tM3uCj0ED1pddDPyGpe0q/BsY5tKVJOBISdxUSc92kZeNT/gYe7I/6llbL9zK31bbSpGFaipOqiMgo8SkaD7z1p2qmuG8VuZ919s9pPbwMu1erjaoAmSI60LtknhrJMaIyWU8F0i1/CgyqcS1jIBRzProP96uj4c/Yolnnj7nV7BaS4y2s/EhKvMA156yCjY4ruZ6mqxzrjJ96Q8u1GknUNOFeqQrqJ+dT70eHgj3Z8rJWXzd9mbaU4tJAERhJEqOQA1Az5caZovvlNQT9RTqem6aFbnJenj9jGG2AElMwdxO7w/pWzpytzA14eUMtloQ42QpRT+6YPyodDXAXaJpZRUnsRklsuEiJJKz4kmAfKu0peZOqT8F+wXYGiUpGnLcM9KLhAbyZdstEkHWMielKzljKHIRbwy3syaVkx6CLNmqGMRJxQBjvvdUBCg8q44cDUEoeJoQtx0VxJ6OdRknB6OdcceqSBpriBp+86IgafD0qQTD+0vSz9XPkigmFEwi0g6ioTaJcU+QdyxJPGrFY+8qdK7jrVhRFnuIcHR/4VoFJS5l+d5pQ2jH87ht9tzZL6HG0j/xrGK6PxL87zp/DL87gC9Gh+h7Pj9l+wkeCUUa+KX1AbemD+X2Mz7XLFjvJZn/DaH+U/nVtGNO5R1Ode3gYlV0niPvwq3EWL5khGbrUVpATJJiAdaKEE5ICdjUGx9suVYyLKx1Sv5mmJ0eRRDqMb6i3TZUKJhueQxHLzp3s4PuM7tZr9Q9u7M5DCss/dXXKuKfwku2bWNX2HOWzDkVLEA5SeFFKajyVxrclthjm7fnk8oSANT7xGVdri3yc65JfD/6Hf2phKMT5nRXPOM8sszXa4rGZE9nOSbUR5vE4YLxOvD3ZiNKLXFfqB0Sb+EjTeISZDpHenIQYjTTpUOyPfI5Uy7onR7gtjjDSEvOFztMLqTjK4Rg7o5ZyYpKymNrbguNuMGjV1EqYqM3nO/Odu5FZaNoQpxalT7xA6AwPQU3Dp0oJIRs6pyscmVKtphJBFHiCeCvNjWRn9oJVnNXJruKGn3jk2lPGpIJjbRhISRiGnUUOAkwdi9O0mDCxkUnllHKhi4tbBTjKL3BbTZ0z2iQSd6YkzxAAmalpL3jouT9xHktOuqUQ04AokwEKAzOmk+lVxshjGS2dNmW9L9MnT7JYH0JSJQQEgAYiIAAEZiKyp20ybeGjarovjFLKf1JuxX8ZSOWNP50GuH6c+jD0T/Vj1QxVtCZzA5gg/I0SqcgXcomY9od7pDLAChBcJOuqUGJ8z5Vd0q7KxuRR1ku2qSjvuYFN4Z6/7760FbuZbo2Jm7aOHjNF2gHZCOWoqylX8Gp85j0qHPP9EqGPD6mnugANoByOEVEs4JhjJe3e33THLPrSdz3NChe7sWDLfKqGxiKDmxVTL0SihC2HCoJFioJHCoJHg1BKFriT0Vxx4iuOErjhpqSBpqQRhqSDEe0vSz9XP9FDMKBhqAMSuILxe1T/AGVmbTgT+jKC21AHFKUKR3pJBBSpU5Cg7NZZZ2rwku4lvbbF99pbRQy2lxQW6WkFKnFAJEqJUdyEDjCQJjKujWk8nSubWAe0bTOqbsbZS3FkU0tsgKlRZjDj72YOHOIqdG7fiQ7HhLHAFf8AfC7U8XnAkKISIQCB3RA1JNFCOlYAslreStNWFeAy5B/7hn98UdXxoqu+BnQXE8jWomZEkc2TXS4JjyCv+8Oo+dUP4hn9LLhWngflWg+DKXJCrXwFVstQHatfL/uqqfJfXx+eArvxdPrXS7yI9xMzr4n5UceSuXBq7t91Ph8jV0heJmzqr95X/caBFsufQr7d7w+91UW/Ehmn4WPs9TAGwJXVrKUMsnveIoYchWcEo/4s/uJqf/M/kc//AI6+ZcJ9/wAvpV7FVydd3Dp9K813nr+4rntTTEeBWXJA1rVkiuPJR7Qf3nj9KLpf+VfIDrv+B/My21f/AAyf/sR9ac6ju+Zn9L3/ACZjrLqvp9aohyxmziIW1uq6JTInTpVncUvk21l0HQfKrJFcC+un3D1rP6j4jT6b4A9uqGMoMaqpl0R6qhEs8muZCFriR6aFhIfUBHq44Q1xA4VxIlccNNSQJXEDVVKIZhfaXpZ+rnyRUTOgYWgLBa449UkCGuOGmuIGmpIPVJAfcX/Es/viir+JAW/AzoNorUgZE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8" name="Picture 8" descr="http://www.tubitak.gov.tr/sites/default/files/1011_an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937"/>
            <a:ext cx="363589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460432" y="1"/>
            <a:ext cx="68356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6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1398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ÇOCUKLARIMIZIN </a:t>
            </a:r>
            <a:r>
              <a:rPr lang="tr-TR" sz="3600" b="1" dirty="0">
                <a:solidFill>
                  <a:srgbClr val="FFFF00"/>
                </a:solidFill>
              </a:rPr>
              <a:t>“</a:t>
            </a:r>
            <a:r>
              <a:rPr lang="tr-TR" sz="3600" b="1" u="sng" dirty="0">
                <a:solidFill>
                  <a:srgbClr val="FFFF00"/>
                </a:solidFill>
              </a:rPr>
              <a:t>KENDİLERİ OLMALARI</a:t>
            </a:r>
            <a:r>
              <a:rPr lang="tr-TR" sz="3600" b="1" dirty="0">
                <a:solidFill>
                  <a:srgbClr val="FFFF00"/>
                </a:solidFill>
              </a:rPr>
              <a:t>” </a:t>
            </a:r>
            <a:r>
              <a:rPr lang="tr-TR" sz="3200" b="1" dirty="0">
                <a:solidFill>
                  <a:srgbClr val="FFFF00"/>
                </a:solidFill>
              </a:rPr>
              <a:t>İÇİN FIRSATLAR OLUŞTURALIM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tr-TR" b="1" dirty="0">
                <a:solidFill>
                  <a:srgbClr val="FF0066"/>
                </a:solidFill>
              </a:rPr>
              <a:t>Özgürlüklerini</a:t>
            </a:r>
            <a:r>
              <a:rPr lang="tr-TR" dirty="0"/>
              <a:t> ortaya çıkaralım.</a:t>
            </a:r>
          </a:p>
          <a:p>
            <a:r>
              <a:rPr lang="tr-TR" dirty="0"/>
              <a:t>Çocuğunuzun </a:t>
            </a:r>
            <a:r>
              <a:rPr lang="tr-TR" b="1" dirty="0">
                <a:solidFill>
                  <a:srgbClr val="FF0000"/>
                </a:solidFill>
              </a:rPr>
              <a:t>sizden ayrı bir kişilik</a:t>
            </a:r>
            <a:r>
              <a:rPr lang="tr-TR" dirty="0"/>
              <a:t> geliştireceğinizi kabul edin.</a:t>
            </a:r>
          </a:p>
          <a:p>
            <a:r>
              <a:rPr lang="tr-TR" dirty="0"/>
              <a:t>Onu anlamaya, tanımaya ve aranızda anlamlı bir </a:t>
            </a:r>
            <a:r>
              <a:rPr lang="tr-TR" b="1" dirty="0">
                <a:solidFill>
                  <a:srgbClr val="FF6600"/>
                </a:solidFill>
              </a:rPr>
              <a:t>sevgi köprüsü </a:t>
            </a:r>
            <a:r>
              <a:rPr lang="tr-TR" dirty="0"/>
              <a:t>oluşturmaya özen gösterin.</a:t>
            </a:r>
          </a:p>
          <a:p>
            <a:r>
              <a:rPr lang="tr-TR" dirty="0"/>
              <a:t>O siz değil ... sizin kopyanız </a:t>
            </a:r>
            <a:r>
              <a:rPr lang="tr-TR" b="1" dirty="0" smtClean="0">
                <a:solidFill>
                  <a:srgbClr val="0070C0"/>
                </a:solidFill>
              </a:rPr>
              <a:t>DEĞİL.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01378" name="Picture 2" descr="http://www.psikoloji.com.tr/resimler/4000/433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9"/>
            <a:ext cx="9144000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bg1"/>
              </a:gs>
              <a:gs pos="33000">
                <a:srgbClr val="66008F"/>
              </a:gs>
              <a:gs pos="45000">
                <a:srgbClr val="BA0066"/>
              </a:gs>
              <a:gs pos="79000">
                <a:srgbClr val="FF0000"/>
              </a:gs>
              <a:gs pos="92000">
                <a:srgbClr val="FF8200"/>
              </a:gs>
            </a:gsLst>
            <a:lin ang="5400000" scaled="0"/>
          </a:gradFill>
          <a:ln/>
          <a:effectLst>
            <a:outerShdw blurRad="50800" dist="50800" dir="5400000" algn="ctr" rotWithShape="0">
              <a:schemeClr val="accent3">
                <a:lumMod val="20000"/>
                <a:lumOff val="80000"/>
                <a:alpha val="51000"/>
              </a:schemeClr>
            </a:outerShdw>
          </a:effectLst>
        </p:spPr>
        <p:txBody>
          <a:bodyPr>
            <a:normAutofit lnSpcReduction="10000"/>
          </a:bodyPr>
          <a:lstStyle/>
          <a:p>
            <a:r>
              <a:rPr lang="tr-TR" sz="3600" dirty="0">
                <a:latin typeface="Arial Rounded MT Bold" pitchFamily="34" charset="0"/>
              </a:rPr>
              <a:t>Sizin yaptıklarınızı yapmak, sevdiklerinizi sevmek, sevmediklerinizi sevmemek</a:t>
            </a:r>
            <a:r>
              <a:rPr lang="tr-TR" sz="3600" b="1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tr-TR" sz="3600" dirty="0">
                <a:solidFill>
                  <a:schemeClr val="bg1"/>
                </a:solidFill>
                <a:latin typeface="Forte" pitchFamily="66" charset="0"/>
              </a:rPr>
              <a:t>zorunda değiller</a:t>
            </a:r>
            <a:r>
              <a:rPr lang="tr-TR" sz="3600" dirty="0" smtClean="0">
                <a:solidFill>
                  <a:schemeClr val="bg1"/>
                </a:solidFill>
                <a:latin typeface="Forte" pitchFamily="66" charset="0"/>
              </a:rPr>
              <a:t>.</a:t>
            </a:r>
          </a:p>
          <a:p>
            <a:endParaRPr lang="tr-TR" sz="3600" dirty="0"/>
          </a:p>
          <a:p>
            <a:r>
              <a:rPr lang="tr-TR" sz="3600" dirty="0">
                <a:latin typeface="Arial Rounded MT Bold" pitchFamily="34" charset="0"/>
              </a:rPr>
              <a:t>Çocuklarınızı</a:t>
            </a:r>
            <a:r>
              <a:rPr lang="tr-TR" sz="3600" dirty="0"/>
              <a:t> </a:t>
            </a:r>
            <a:r>
              <a:rPr lang="tr-TR" sz="3600" dirty="0">
                <a:solidFill>
                  <a:srgbClr val="FFFF00"/>
                </a:solidFill>
                <a:latin typeface="Forte" pitchFamily="66" charset="0"/>
              </a:rPr>
              <a:t>hem gelişim özellikleriyle hem de ilgi ve yetenekleriyle</a:t>
            </a:r>
            <a:r>
              <a:rPr lang="tr-TR" sz="3600" b="1" dirty="0">
                <a:solidFill>
                  <a:srgbClr val="FF0066"/>
                </a:solidFill>
                <a:latin typeface="Forte" pitchFamily="66" charset="0"/>
              </a:rPr>
              <a:t> </a:t>
            </a:r>
            <a:r>
              <a:rPr lang="tr-TR" sz="3600" dirty="0">
                <a:latin typeface="Arial Rounded MT Bold" pitchFamily="34" charset="0"/>
              </a:rPr>
              <a:t>tanımaya, anlamaya çalışın</a:t>
            </a:r>
            <a:r>
              <a:rPr lang="tr-TR" sz="3600" dirty="0" smtClean="0">
                <a:latin typeface="Arial Rounded MT Bold" pitchFamily="34" charset="0"/>
              </a:rPr>
              <a:t>.</a:t>
            </a:r>
          </a:p>
          <a:p>
            <a:endParaRPr lang="tr-TR" sz="3600" dirty="0"/>
          </a:p>
          <a:p>
            <a:r>
              <a:rPr lang="tr-TR" sz="3600" dirty="0">
                <a:latin typeface="Arial Rounded MT Bold" pitchFamily="34" charset="0"/>
              </a:rPr>
              <a:t>Çocuklarınıza “ben senin yaşındayken..., bizim zamanımızda...,” gibi </a:t>
            </a:r>
            <a:r>
              <a:rPr lang="tr-TR" sz="4000" dirty="0">
                <a:solidFill>
                  <a:schemeClr val="bg1"/>
                </a:solidFill>
                <a:latin typeface="Forte" pitchFamily="66" charset="0"/>
              </a:rPr>
              <a:t>gereksiz, incitici ve aşağılayıcı cümleler </a:t>
            </a:r>
            <a:r>
              <a:rPr lang="tr-TR" sz="3600" dirty="0"/>
              <a:t>kurmayın.  </a:t>
            </a:r>
          </a:p>
        </p:txBody>
      </p:sp>
    </p:spTree>
    <p:extLst>
      <p:ext uri="{BB962C8B-B14F-4D97-AF65-F5344CB8AC3E}">
        <p14:creationId xmlns:p14="http://schemas.microsoft.com/office/powerpoint/2010/main" val="662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3200" b="1" u="sng" dirty="0">
                <a:latin typeface="Arial Black" pitchFamily="34" charset="0"/>
              </a:rPr>
              <a:t>ÇOCUKLARIMIZIN HER ZAMAN DOĞRU DAVRANMALARINI DOĞRU DÜŞÜNMELERİNİ VE MÜKEMMEL OLMALARINI BEKLEMEYELİM</a:t>
            </a:r>
            <a:r>
              <a:rPr lang="tr-TR" sz="3200" b="1" dirty="0">
                <a:latin typeface="Arial Black" pitchFamily="34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144000" cy="48355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3600" b="1" dirty="0" smtClean="0">
                <a:solidFill>
                  <a:srgbClr val="C00000"/>
                </a:solidFill>
              </a:rPr>
              <a:t>                               ÇOCUKLARINIZI EN İYİYİ YAPMAYA MOTİVE ETMEK </a:t>
            </a:r>
            <a:r>
              <a:rPr lang="tr-TR" sz="3600" b="1" dirty="0" err="1" smtClean="0">
                <a:solidFill>
                  <a:srgbClr val="C00000"/>
                </a:solidFill>
              </a:rPr>
              <a:t>iLE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dirty="0" smtClean="0"/>
              <a:t>onların </a:t>
            </a:r>
            <a:r>
              <a:rPr lang="tr-TR" sz="3600" dirty="0"/>
              <a:t>giriştikleri </a:t>
            </a:r>
            <a:r>
              <a:rPr lang="tr-TR" sz="3600" b="1" dirty="0" smtClean="0">
                <a:solidFill>
                  <a:srgbClr val="0070C0"/>
                </a:solidFill>
              </a:rPr>
              <a:t>HER İŞTE İYİ VE MÜKEMMEL OLMALARINI İSTEME </a:t>
            </a:r>
            <a:r>
              <a:rPr lang="tr-TR" sz="3600" dirty="0" smtClean="0"/>
              <a:t>– </a:t>
            </a:r>
            <a:r>
              <a:rPr lang="tr-TR" sz="3600" dirty="0"/>
              <a:t>bekleme yanlışı arasında ince bir çizgi vardır. </a:t>
            </a:r>
            <a:endParaRPr lang="tr-TR" sz="36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tr-TR" sz="3600" dirty="0" smtClean="0"/>
              <a:t>Çocuklarımızın </a:t>
            </a:r>
            <a:r>
              <a:rPr lang="tr-TR" sz="3600" b="1" dirty="0" smtClean="0">
                <a:solidFill>
                  <a:srgbClr val="FF6600"/>
                </a:solidFill>
              </a:rPr>
              <a:t>HATALAR YAPABİLECEKLERİNİ </a:t>
            </a:r>
            <a:r>
              <a:rPr lang="tr-TR" sz="3600" dirty="0" smtClean="0"/>
              <a:t>düşünelim.</a:t>
            </a:r>
          </a:p>
          <a:p>
            <a:pPr marL="0" indent="0">
              <a:lnSpc>
                <a:spcPct val="90000"/>
              </a:lnSpc>
              <a:buNone/>
            </a:pPr>
            <a:endParaRPr lang="tr-TR" sz="3600" dirty="0"/>
          </a:p>
          <a:p>
            <a:pPr>
              <a:lnSpc>
                <a:spcPct val="90000"/>
              </a:lnSpc>
            </a:pPr>
            <a:r>
              <a:rPr lang="tr-TR" sz="3600" dirty="0" smtClean="0"/>
              <a:t>                    Hatalarına </a:t>
            </a:r>
            <a:r>
              <a:rPr lang="tr-TR" sz="3600" dirty="0"/>
              <a:t>karşı </a:t>
            </a:r>
            <a:r>
              <a:rPr lang="tr-TR" sz="3600" b="1" dirty="0" smtClean="0">
                <a:solidFill>
                  <a:srgbClr val="7030A0"/>
                </a:solidFill>
              </a:rPr>
              <a:t>ESNEK OLALIM.</a:t>
            </a:r>
          </a:p>
          <a:p>
            <a:pPr marL="0" indent="0">
              <a:lnSpc>
                <a:spcPct val="90000"/>
              </a:lnSpc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63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368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900" b="1" dirty="0">
                <a:solidFill>
                  <a:srgbClr val="FF0000"/>
                </a:solidFill>
              </a:rPr>
              <a:t>ÇOCUKLARIMIZIN YAŞADIKLARI OLUMLU VE OLUMSUZ DUYGULARI İFADE ETMELERİNE İMKAN SAĞLAYALIM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3600" dirty="0">
                <a:solidFill>
                  <a:srgbClr val="0070C0"/>
                </a:solidFill>
                <a:latin typeface="Algerian" pitchFamily="82" charset="0"/>
              </a:rPr>
              <a:t>Daha fazla olumlu duyguların ifade edilmesine imkan tanınır.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Çocuk ......seviyorum dediği zaman hoşumuza gider.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“.....’</a:t>
            </a:r>
            <a:r>
              <a:rPr lang="tr-TR" sz="2800" dirty="0" err="1"/>
              <a:t>yi</a:t>
            </a:r>
            <a:r>
              <a:rPr lang="tr-TR" sz="2800" dirty="0"/>
              <a:t> sevmiyorum, istemiyorum, nefret ediyorum, okulu sevmiyorum ...” dediği zaman kabullenmeliyiz. Panikler ve susturmaya çalışırız</a:t>
            </a:r>
            <a:r>
              <a:rPr lang="tr-TR" sz="2800" dirty="0" smtClean="0"/>
              <a:t>.</a:t>
            </a:r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sz="3600" b="1" dirty="0" smtClean="0">
                <a:solidFill>
                  <a:srgbClr val="00B050"/>
                </a:solidFill>
                <a:latin typeface="Algerian" pitchFamily="82" charset="0"/>
              </a:rPr>
              <a:t>ÇOCUKLARIMIZIN OLUMSUZ DUYGULARINI YOK SAYARIZ.</a:t>
            </a:r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800" dirty="0"/>
              <a:t>Çok ayıp hiç insan .....’</a:t>
            </a:r>
            <a:r>
              <a:rPr lang="tr-TR" sz="2800" dirty="0" err="1"/>
              <a:t>yi</a:t>
            </a:r>
            <a:r>
              <a:rPr lang="tr-TR" sz="2800" dirty="0"/>
              <a:t> sevmez mi?, aslında sen onu seviyorsun. </a:t>
            </a:r>
          </a:p>
        </p:txBody>
      </p:sp>
    </p:spTree>
    <p:extLst>
      <p:ext uri="{BB962C8B-B14F-4D97-AF65-F5344CB8AC3E}">
        <p14:creationId xmlns:p14="http://schemas.microsoft.com/office/powerpoint/2010/main" val="23379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5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49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000" b="1" u="sng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ÇOCUKLARINIZI ETKİLİ BİR ŞEKİLDE DİNLEYİN</a:t>
            </a:r>
            <a:r>
              <a:rPr lang="tr-TR" sz="4000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785225" cy="5302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 b="1" dirty="0" smtClean="0">
                <a:solidFill>
                  <a:srgbClr val="0070C0"/>
                </a:solidFill>
                <a:latin typeface="Agency FB" pitchFamily="34" charset="0"/>
              </a:rPr>
              <a:t>ÇOCUKLARINIZI DİNLERKEN;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</p:txBody>
      </p:sp>
      <p:pic>
        <p:nvPicPr>
          <p:cNvPr id="95234" name="Picture 2" descr="http://tugce.ozel.name.tr/tozel/tanitim_gorselleri/dinle_b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2347982"/>
            <a:ext cx="2895536" cy="44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tahirdinc.com.tr/wp-content/uploads/2014/06/kus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öşeleri Yuvarlanmış Dikdörtgen Belirtme Çizgisi 1"/>
          <p:cNvSpPr/>
          <p:nvPr/>
        </p:nvSpPr>
        <p:spPr>
          <a:xfrm>
            <a:off x="0" y="1700808"/>
            <a:ext cx="3707904" cy="936104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BAŞKA İŞLERLE MEŞGUL OLMAYIN</a:t>
            </a:r>
            <a:r>
              <a:rPr lang="tr-TR" sz="2000" dirty="0" smtClean="0">
                <a:solidFill>
                  <a:srgbClr val="FF0000"/>
                </a:solidFill>
              </a:rPr>
              <a:t>.</a:t>
            </a:r>
            <a:endParaRPr lang="tr-TR" sz="2000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-9160" y="2743578"/>
            <a:ext cx="3707904" cy="1080120"/>
          </a:xfrm>
          <a:prstGeom prst="wedgeRoundRectCallout">
            <a:avLst>
              <a:gd name="adj1" fmla="val 77923"/>
              <a:gd name="adj2" fmla="val 1144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ÇOCUĞUN YÜZÜNE BAKIN.</a:t>
            </a:r>
          </a:p>
          <a:p>
            <a:pPr algn="ctr"/>
            <a:endParaRPr lang="tr-TR" dirty="0"/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-42161" y="3717032"/>
            <a:ext cx="4365136" cy="1080120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ONLARIN SÖZLERİNİ KESİP BİLGİÇLİK TASLAMAYIN</a:t>
            </a:r>
          </a:p>
          <a:p>
            <a:pPr algn="ctr"/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28956" y="4653136"/>
            <a:ext cx="4365136" cy="1080120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75796" y="4797152"/>
            <a:ext cx="40714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</a:rPr>
              <a:t>KONUŞURKEN AYNI SEVİYEDE OLUN.</a:t>
            </a:r>
          </a:p>
          <a:p>
            <a:endParaRPr lang="tr-TR" dirty="0"/>
          </a:p>
        </p:txBody>
      </p:sp>
      <p:sp>
        <p:nvSpPr>
          <p:cNvPr id="12" name="Köşeleri Yuvarlanmış Dikdörtgen Belirtme Çizgisi 11"/>
          <p:cNvSpPr/>
          <p:nvPr/>
        </p:nvSpPr>
        <p:spPr>
          <a:xfrm>
            <a:off x="7430" y="5692447"/>
            <a:ext cx="4365136" cy="1080120"/>
          </a:xfrm>
          <a:prstGeom prst="wedgeRoundRectCallout">
            <a:avLst>
              <a:gd name="adj1" fmla="val 78328"/>
              <a:gd name="adj2" fmla="val 6698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3528" y="5878901"/>
            <a:ext cx="42817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3">
                    <a:lumMod val="75000"/>
                  </a:schemeClr>
                </a:solidFill>
              </a:rPr>
              <a:t>FİZİKSEL TEMAS KURUN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0.gstatic.com/images?q=tbn:ANd9GcQ3bQBQXek8FZYTTSxHH-3F4tj7Gt2V1h-y5yhnBpOcWnJ7a9K8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9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2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u="sng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ÇOCUKLARINIZI ETKİLİ BİR ŞEKİLDE DİNLEYİN</a:t>
            </a:r>
            <a:r>
              <a:rPr lang="tr-TR" sz="4000" b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40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96752"/>
            <a:ext cx="8785225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 b="1" smtClean="0">
                <a:solidFill>
                  <a:srgbClr val="0070C0"/>
                </a:solidFill>
                <a:latin typeface="Agency FB" pitchFamily="34" charset="0"/>
              </a:rPr>
              <a:t>ÇOCUKLARINIZI DİNLERKEN;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</p:txBody>
      </p:sp>
      <p:pic>
        <p:nvPicPr>
          <p:cNvPr id="6" name="Picture 2" descr="http://tugce.ozel.name.tr/tozel/tanitim_gorselleri/dinle_b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2347982"/>
            <a:ext cx="2895536" cy="44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tahirdinc.com.tr/wp-content/uploads/2014/06/kus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öşeleri Yuvarlanmış Dikdörtgen Belirtme Çizgisi 7"/>
          <p:cNvSpPr/>
          <p:nvPr/>
        </p:nvSpPr>
        <p:spPr>
          <a:xfrm>
            <a:off x="0" y="1700808"/>
            <a:ext cx="4139952" cy="936104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JEST VE MİMİKLERİNİZLE ONU DİNLEDİĞİNİZİ GÖSTERİN.</a:t>
            </a:r>
          </a:p>
          <a:p>
            <a:pPr algn="ctr"/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-42161" y="2492896"/>
            <a:ext cx="3707904" cy="1080120"/>
          </a:xfrm>
          <a:prstGeom prst="wedgeRoundRectCallout">
            <a:avLst>
              <a:gd name="adj1" fmla="val 101837"/>
              <a:gd name="adj2" fmla="val 138817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accent4">
                    <a:lumMod val="50000"/>
                  </a:schemeClr>
                </a:solidFill>
              </a:rPr>
              <a:t>KONUŞMASINDA CESARETLENDİRİN.</a:t>
            </a:r>
          </a:p>
          <a:p>
            <a:pPr algn="ctr"/>
            <a:endParaRPr lang="tr-TR" sz="2800" b="1" dirty="0" smtClean="0">
              <a:solidFill>
                <a:srgbClr val="7030A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-73915" y="3537489"/>
            <a:ext cx="4365136" cy="1080120"/>
          </a:xfrm>
          <a:prstGeom prst="wedgeRoundRectCallout">
            <a:avLst>
              <a:gd name="adj1" fmla="val 77376"/>
              <a:gd name="adj2" fmla="val 1093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BİR BÜYÜKLE KONUŞUYORMUŞ GİBİ DİKKATLİ VE ÖZENLİ OLUN</a:t>
            </a:r>
            <a:r>
              <a:rPr lang="tr-TR" dirty="0" smtClean="0"/>
              <a:t>.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28956" y="4594146"/>
            <a:ext cx="4576322" cy="1139110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8956" y="4643480"/>
            <a:ext cx="4262265" cy="2092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ANLADIĞINIZI BELİRTEN İFADELERLE GERİ BİLDİRİM SAĞLAYIN.</a:t>
            </a:r>
          </a:p>
          <a:p>
            <a:endParaRPr lang="tr-T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7430" y="5692447"/>
            <a:ext cx="4365136" cy="1080120"/>
          </a:xfrm>
          <a:prstGeom prst="wedgeRoundRectCallout">
            <a:avLst>
              <a:gd name="adj1" fmla="val 78328"/>
              <a:gd name="adj2" fmla="val 66986"/>
              <a:gd name="adj3" fmla="val 16667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-73916" y="5689921"/>
            <a:ext cx="46791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accent4">
                    <a:lumMod val="50000"/>
                  </a:schemeClr>
                </a:solidFill>
              </a:rPr>
              <a:t>AĞLAMAYA BAŞLADIKLARINDA TEDİRGİN OLMAYIN</a:t>
            </a:r>
            <a:r>
              <a:rPr lang="tr-TR" sz="2500" dirty="0" smtClean="0"/>
              <a:t>.</a:t>
            </a:r>
            <a:endParaRPr lang="tr-TR" sz="2500" dirty="0"/>
          </a:p>
          <a:p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0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2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u="sng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ÇOCUKLARINIZI ETKİLİ BİR ŞEKİLDE DİNLEYİN</a:t>
            </a:r>
            <a:r>
              <a:rPr lang="tr-TR" sz="4000" b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40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96752"/>
            <a:ext cx="8785225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 b="1" smtClean="0">
                <a:solidFill>
                  <a:srgbClr val="0070C0"/>
                </a:solidFill>
                <a:latin typeface="Agency FB" pitchFamily="34" charset="0"/>
              </a:rPr>
              <a:t>ÇOCUKLARINIZI DİNLERKEN;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</p:txBody>
      </p:sp>
      <p:pic>
        <p:nvPicPr>
          <p:cNvPr id="6" name="Picture 2" descr="http://tugce.ozel.name.tr/tozel/tanitim_gorselleri/dinle_b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2347982"/>
            <a:ext cx="2895536" cy="44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tahirdinc.com.tr/wp-content/uploads/2014/06/kus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öşeleri Yuvarlanmış Dikdörtgen Belirtme Çizgisi 7"/>
          <p:cNvSpPr/>
          <p:nvPr/>
        </p:nvSpPr>
        <p:spPr>
          <a:xfrm>
            <a:off x="0" y="1700808"/>
            <a:ext cx="4139952" cy="936104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-42161" y="2492896"/>
            <a:ext cx="3707904" cy="1080120"/>
          </a:xfrm>
          <a:prstGeom prst="wedgeRoundRectCallout">
            <a:avLst>
              <a:gd name="adj1" fmla="val 101837"/>
              <a:gd name="adj2" fmla="val 1388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SALDIRGAN TAVIRLAR TAKINMAYIN</a:t>
            </a:r>
          </a:p>
          <a:p>
            <a:pPr algn="ctr"/>
            <a:endParaRPr lang="tr-TR" dirty="0"/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-73915" y="3537489"/>
            <a:ext cx="4365136" cy="1080120"/>
          </a:xfrm>
          <a:prstGeom prst="wedgeRoundRectCallout">
            <a:avLst>
              <a:gd name="adj1" fmla="val 77376"/>
              <a:gd name="adj2" fmla="val 1093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YARGILAMAYIN VE ELEŞTİRMEYİN. </a:t>
            </a:r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dirty="0" smtClean="0"/>
              <a:t>.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28956" y="4594146"/>
            <a:ext cx="4903084" cy="1098301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75796" y="4646006"/>
            <a:ext cx="4756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-23434" y="5776794"/>
            <a:ext cx="4365136" cy="1080120"/>
          </a:xfrm>
          <a:prstGeom prst="wedgeRoundRectCallout">
            <a:avLst>
              <a:gd name="adj1" fmla="val 78328"/>
              <a:gd name="adj2" fmla="val 66986"/>
              <a:gd name="adj3" fmla="val 16667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 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84553" y="5609204"/>
            <a:ext cx="46791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</a:rPr>
              <a:t>GERÇEKÇİ VE BELİRLİ ÖNERİLERDE BULUNUN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01257" y="1886317"/>
            <a:ext cx="411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ZITLAŞMAYIN VE TARTIŞMAYIN</a:t>
            </a:r>
            <a:endParaRPr lang="tr-TR" sz="24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75796" y="4594146"/>
            <a:ext cx="454022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SAVUNMAYA GEÇMEYİN SADECE DİNLEYİN.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5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20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u="sng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ÇOCUKLARINIZI ETKİLİ BİR ŞEKİLDE DİNLEYİN</a:t>
            </a:r>
            <a:r>
              <a:rPr lang="tr-TR" sz="4000" b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40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96752"/>
            <a:ext cx="8785225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 b="1" smtClean="0">
                <a:solidFill>
                  <a:srgbClr val="0070C0"/>
                </a:solidFill>
                <a:latin typeface="Agency FB" pitchFamily="34" charset="0"/>
              </a:rPr>
              <a:t>ÇOCUKLARINIZI DİNLERKEN;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</p:txBody>
      </p:sp>
      <p:pic>
        <p:nvPicPr>
          <p:cNvPr id="6" name="Picture 2" descr="http://tugce.ozel.name.tr/tozel/tanitim_gorselleri/dinle_b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2347982"/>
            <a:ext cx="2895536" cy="44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tahirdinc.com.tr/wp-content/uploads/2014/06/kus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öşeleri Yuvarlanmış Dikdörtgen Belirtme Çizgisi 7"/>
          <p:cNvSpPr/>
          <p:nvPr/>
        </p:nvSpPr>
        <p:spPr>
          <a:xfrm>
            <a:off x="0" y="1772816"/>
            <a:ext cx="5436096" cy="1332148"/>
          </a:xfrm>
          <a:prstGeom prst="wedgeRoundRectCallout">
            <a:avLst>
              <a:gd name="adj1" fmla="val 70076"/>
              <a:gd name="adj2" fmla="val 10546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84076" y="3799386"/>
            <a:ext cx="4067944" cy="1502592"/>
          </a:xfrm>
          <a:prstGeom prst="wedgeRoundRectCallout">
            <a:avLst>
              <a:gd name="adj1" fmla="val 101837"/>
              <a:gd name="adj2" fmla="val 138817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ANLATILANLARA GÜLMEYİN, ÇOCUKLARI UTANDIRMAYIN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75796" y="4646006"/>
            <a:ext cx="4756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95536" y="1772816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7030A0"/>
                </a:solidFill>
              </a:rPr>
              <a:t>YUMUŞAK BİR SESLE VE ACELE ETMEDEN KONUŞUN</a:t>
            </a:r>
            <a:endParaRPr lang="tr-T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479682" y="2691912"/>
            <a:ext cx="18463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778369" y="238858"/>
            <a:ext cx="2590800" cy="7663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4400" b="1" dirty="0">
                <a:solidFill>
                  <a:srgbClr val="44F4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Alıştırma</a:t>
            </a:r>
            <a:endParaRPr lang="en-US" sz="4400" b="1" dirty="0">
              <a:solidFill>
                <a:srgbClr val="44F4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76200" y="907074"/>
            <a:ext cx="3437117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/>
            </a:pPr>
            <a:r>
              <a:rPr lang="tr-TR" sz="2400" b="1" i="1" dirty="0">
                <a:latin typeface="Arial" charset="0"/>
              </a:rPr>
              <a:t>Çok sorumsuzsun.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43401" y="940777"/>
            <a:ext cx="167493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6200" y="1474177"/>
            <a:ext cx="5141109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2"/>
            </a:pPr>
            <a:r>
              <a:rPr lang="tr-TR" sz="2400" b="1" i="1" dirty="0">
                <a:latin typeface="Arial" charset="0"/>
              </a:rPr>
              <a:t>Siz de hep beni görüyorsunuz.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11369" y="2007577"/>
            <a:ext cx="7776445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3"/>
            </a:pPr>
            <a:r>
              <a:rPr lang="tr-TR" sz="2400" b="1" i="1" dirty="0">
                <a:latin typeface="Arial" charset="0"/>
              </a:rPr>
              <a:t>Ayakkabının bağı çözülmüş dur ben bağlayayım.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11370" y="2617177"/>
            <a:ext cx="7162496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4"/>
            </a:pPr>
            <a:r>
              <a:rPr lang="tr-TR" sz="2400" b="1" i="1" dirty="0">
                <a:latin typeface="Arial" charset="0"/>
              </a:rPr>
              <a:t>Bu kadar zor sorulara ben ne yapabilirim ki?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11370" y="3150577"/>
            <a:ext cx="5692542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5"/>
            </a:pPr>
            <a:r>
              <a:rPr lang="tr-TR" sz="2400" b="1" i="1" dirty="0">
                <a:latin typeface="Arial" charset="0"/>
              </a:rPr>
              <a:t>Siz nasıl isterseniz, öyle yapayım..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6201" y="3683977"/>
            <a:ext cx="7592742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6"/>
            </a:pPr>
            <a:r>
              <a:rPr lang="tr-TR" sz="2400" b="1" i="1" dirty="0">
                <a:latin typeface="Arial" charset="0"/>
              </a:rPr>
              <a:t>Bunlar bu işi beceremez, kontrol etmek gerekir.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80597" y="4217377"/>
            <a:ext cx="5023128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7"/>
            </a:pPr>
            <a:r>
              <a:rPr lang="tr-TR" sz="2400" b="1" i="1" dirty="0">
                <a:latin typeface="Arial" charset="0"/>
              </a:rPr>
              <a:t>Bütün terslikler de beni bulur.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9131" y="4750777"/>
            <a:ext cx="7399740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8"/>
            </a:pPr>
            <a:r>
              <a:rPr lang="tr-TR" sz="2400" b="1" i="1" dirty="0">
                <a:latin typeface="Arial" charset="0"/>
              </a:rPr>
              <a:t>O </a:t>
            </a:r>
            <a:r>
              <a:rPr lang="tr-TR" sz="2400" b="1" i="1" dirty="0" err="1">
                <a:latin typeface="Arial" charset="0"/>
              </a:rPr>
              <a:t>kadarcık</a:t>
            </a:r>
            <a:r>
              <a:rPr lang="tr-TR" sz="2400" b="1" i="1" dirty="0">
                <a:latin typeface="Arial" charset="0"/>
              </a:rPr>
              <a:t> şeyle doyulur mu? Şunları da ye....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76200" y="5207977"/>
            <a:ext cx="6234998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9"/>
            </a:pPr>
            <a:r>
              <a:rPr lang="tr-TR" sz="2400" b="1" i="1" dirty="0">
                <a:latin typeface="Arial" charset="0"/>
              </a:rPr>
              <a:t>Sen onu bana gönder, ben hallederim.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76201" y="5741377"/>
            <a:ext cx="7671288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10"/>
            </a:pPr>
            <a:r>
              <a:rPr lang="tr-TR" sz="2400" b="1" i="1" dirty="0">
                <a:latin typeface="Arial" charset="0"/>
              </a:rPr>
              <a:t>Böyle gelmiş böyle gider, ben ne yapabilirim ki..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7360627" y="3716215"/>
            <a:ext cx="1674934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6400801" y="5284177"/>
            <a:ext cx="167493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7505700" y="2007577"/>
            <a:ext cx="159140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(kurtarıcı)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7199435" y="4750777"/>
            <a:ext cx="158994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(kurtarıcı)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5410201" y="1550377"/>
            <a:ext cx="1403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6850674" y="2617177"/>
            <a:ext cx="140237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5867401" y="3150577"/>
            <a:ext cx="1403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5257801" y="4217377"/>
            <a:ext cx="1403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7536474" y="5741377"/>
            <a:ext cx="140237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2400" b="1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9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2" grpId="0" autoUpdateAnimBg="0"/>
      <p:bldP spid="150533" grpId="0" autoUpdateAnimBg="0"/>
      <p:bldP spid="150534" grpId="0" autoUpdateAnimBg="0"/>
      <p:bldP spid="150535" grpId="0" autoUpdateAnimBg="0"/>
      <p:bldP spid="150536" grpId="0" autoUpdateAnimBg="0"/>
      <p:bldP spid="150537" grpId="0" autoUpdateAnimBg="0"/>
      <p:bldP spid="150538" grpId="0" autoUpdateAnimBg="0"/>
      <p:bldP spid="150539" grpId="0" autoUpdateAnimBg="0"/>
      <p:bldP spid="150540" grpId="0" autoUpdateAnimBg="0"/>
      <p:bldP spid="150541" grpId="0" autoUpdateAnimBg="0"/>
      <p:bldP spid="150542" grpId="0" autoUpdateAnimBg="0"/>
      <p:bldP spid="150543" grpId="0" autoUpdateAnimBg="0"/>
      <p:bldP spid="150544" grpId="0" autoUpdateAnimBg="0"/>
      <p:bldP spid="150545" grpId="0" autoUpdateAnimBg="0"/>
      <p:bldP spid="150546" grpId="0" autoUpdateAnimBg="0"/>
      <p:bldP spid="150547" grpId="0" autoUpdateAnimBg="0"/>
      <p:bldP spid="150548" grpId="0" autoUpdateAnimBg="0"/>
      <p:bldP spid="150549" grpId="0" autoUpdateAnimBg="0"/>
      <p:bldP spid="150550" grpId="0" autoUpdateAnimBg="0"/>
      <p:bldP spid="15055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479682" y="2691912"/>
            <a:ext cx="18463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258766" y="260838"/>
            <a:ext cx="5771089" cy="7694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Alıştırmaya Cevaplar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0" y="1074127"/>
            <a:ext cx="6528411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/>
            </a:pPr>
            <a:r>
              <a:rPr lang="tr-TR" sz="1200" b="1" i="1" dirty="0">
                <a:latin typeface="Arial" charset="0"/>
              </a:rPr>
              <a:t>Çok sorumsuzsun./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         Anlaşmamıza göre odanı toplamak senin sorumluluğun bunu yapmanı istiyorum. 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483828" y="981808"/>
            <a:ext cx="936432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76200" y="1620716"/>
            <a:ext cx="5142263" cy="10156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2"/>
            </a:pPr>
            <a:r>
              <a:rPr lang="tr-TR" sz="1200" b="1" i="1" dirty="0">
                <a:latin typeface="Arial" charset="0"/>
              </a:rPr>
              <a:t>Siz de hep beni görüyorsunuz.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Ben hata yapınca beni hemen eleştirmeniz hoşuma gitmiyor. 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     </a:t>
            </a:r>
          </a:p>
          <a:p>
            <a:pPr marL="457162" indent="-457162" defTabSz="914324">
              <a:buFontTx/>
              <a:buAutoNum type="arabicPeriod" startAt="2"/>
            </a:pPr>
            <a:endParaRPr lang="tr-TR" sz="1200" b="1" i="1" dirty="0">
              <a:latin typeface="Arial" charset="0"/>
            </a:endParaRPr>
          </a:p>
          <a:p>
            <a:pPr marL="457162" indent="-457162" defTabSz="914324">
              <a:buFontTx/>
              <a:buAutoNum type="arabicPeriod" startAt="2"/>
            </a:pPr>
            <a:endParaRPr lang="en-US" sz="1200" b="1" i="1" dirty="0">
              <a:latin typeface="Arial" charset="0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11370" y="2154115"/>
            <a:ext cx="5586743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3"/>
            </a:pPr>
            <a:r>
              <a:rPr lang="tr-TR" sz="1200" b="1" i="1" dirty="0">
                <a:latin typeface="Arial" charset="0"/>
              </a:rPr>
              <a:t>Ayakkabının bağı çözülmüş dur ben bağlayayım.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Ayakkabının bağı çözülmüş. İstersen sana bağlamayı öğretebilirim.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11370" y="2763715"/>
            <a:ext cx="6345669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4"/>
            </a:pPr>
            <a:r>
              <a:rPr lang="tr-TR" sz="1200" b="1" i="1" dirty="0">
                <a:latin typeface="Arial" charset="0"/>
              </a:rPr>
              <a:t>Bu kadar zor sorulara ben ne yapabilirim ki?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Bu sorular da bilmediğim şeyler var. Daha doğru ve etkili çalışmam gerekiyor.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11370" y="3297115"/>
            <a:ext cx="5219656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5"/>
            </a:pPr>
            <a:r>
              <a:rPr lang="tr-TR" sz="1200" b="1" i="1" dirty="0">
                <a:latin typeface="Arial" charset="0"/>
              </a:rPr>
              <a:t>Siz nasıl isterseniz, öyle yapayım.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Benden tam olarak istediğiniz ne? ….yapabilirim…..yapamam.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6201" y="3830515"/>
            <a:ext cx="6796562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6"/>
            </a:pPr>
            <a:r>
              <a:rPr lang="tr-TR" sz="1200" b="1" i="1" dirty="0">
                <a:latin typeface="Arial" charset="0"/>
              </a:rPr>
              <a:t>Bunlar bu işi beceremez, kontrol etmek gerekir.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Bu işin başarılmasıyla ilgili endişelerim var. Bazı noktalarında bilgi almak istiyorum.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80597" y="4363915"/>
            <a:ext cx="4943940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7"/>
            </a:pPr>
            <a:r>
              <a:rPr lang="tr-TR" sz="1200" b="1" i="1" dirty="0">
                <a:latin typeface="Arial" charset="0"/>
              </a:rPr>
              <a:t>Bütün terslikler de beni bulur.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Hay </a:t>
            </a:r>
            <a:r>
              <a:rPr lang="tr-TR" sz="1200" b="1" i="1" dirty="0" err="1">
                <a:latin typeface="Arial" charset="0"/>
              </a:rPr>
              <a:t>allah</a:t>
            </a:r>
            <a:r>
              <a:rPr lang="tr-TR" sz="1200" b="1" i="1" dirty="0">
                <a:latin typeface="Arial" charset="0"/>
              </a:rPr>
              <a:t>, işler ters gitti. Neyse çalışıp düzelteceğim, artık.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9131" y="4897315"/>
            <a:ext cx="5776604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8"/>
            </a:pPr>
            <a:r>
              <a:rPr lang="tr-TR" sz="1200" b="1" i="1" dirty="0">
                <a:latin typeface="Arial" charset="0"/>
              </a:rPr>
              <a:t>O </a:t>
            </a:r>
            <a:r>
              <a:rPr lang="tr-TR" sz="1200" b="1" i="1" dirty="0" err="1">
                <a:latin typeface="Arial" charset="0"/>
              </a:rPr>
              <a:t>kadarcık</a:t>
            </a:r>
            <a:r>
              <a:rPr lang="tr-TR" sz="1200" b="1" i="1" dirty="0">
                <a:latin typeface="Arial" charset="0"/>
              </a:rPr>
              <a:t> şeyle doyulur mu? Şunları da ye....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İstersen biraz daha verebilirim.                              (Ya da)  Doydun mu?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6200" y="5354515"/>
            <a:ext cx="4775624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9"/>
            </a:pPr>
            <a:r>
              <a:rPr lang="tr-TR" sz="1200" b="1" i="1" dirty="0">
                <a:latin typeface="Arial" charset="0"/>
              </a:rPr>
              <a:t>Sen onu bana gönder, ben hallederim.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Senin için de uygunsa onunla bir de ben konuşabilirim. 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76200" y="5887915"/>
            <a:ext cx="6001922" cy="46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marL="457162" indent="-457162" defTabSz="914324">
              <a:buFontTx/>
              <a:buAutoNum type="arabicPeriod" startAt="10"/>
            </a:pPr>
            <a:r>
              <a:rPr lang="tr-TR" sz="1200" b="1" i="1" dirty="0">
                <a:latin typeface="Arial" charset="0"/>
              </a:rPr>
              <a:t>Böyle gelmiş böyle gider, ben ne yapabilirim ki.</a:t>
            </a:r>
          </a:p>
          <a:p>
            <a:pPr marL="457162" indent="-457162" defTabSz="914324"/>
            <a:r>
              <a:rPr lang="tr-TR" sz="1200" b="1" i="1" dirty="0">
                <a:latin typeface="Arial" charset="0"/>
              </a:rPr>
              <a:t>	Böyle gelmiş ama böyle gitmesi gerekmez. Farklı seçenekler üretebiliriz. </a:t>
            </a:r>
            <a:endParaRPr lang="en-US" sz="1200" b="1" i="1" dirty="0"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139712" y="3802674"/>
            <a:ext cx="936432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492012" y="5373566"/>
            <a:ext cx="929054" cy="2754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(suçlayıcı)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4284785" y="2133601"/>
            <a:ext cx="893151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(kurtarıcı)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996104" y="4941277"/>
            <a:ext cx="885092" cy="2754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(kurtarıcı)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2916116" y="1629508"/>
            <a:ext cx="800177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3996105" y="2781301"/>
            <a:ext cx="800177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3059723" y="3283928"/>
            <a:ext cx="792774" cy="2754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2916116" y="4365381"/>
            <a:ext cx="794238" cy="2754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4211516" y="5877658"/>
            <a:ext cx="800177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0000"/>
                </a:solidFill>
                <a:latin typeface="Arial" charset="0"/>
              </a:rPr>
              <a:t>(kurban)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6443297" y="1269023"/>
            <a:ext cx="2050519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koruyan,sınırlarını çizen)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5077559" y="1773115"/>
            <a:ext cx="3477192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düşünen, duygusunu uygun ifade eden güç)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5651989" y="2349012"/>
            <a:ext cx="1920322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(düşünen/destek veren)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6301154" y="2938097"/>
            <a:ext cx="930020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düşünen</a:t>
            </a:r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)</a:t>
            </a:r>
            <a:endParaRPr lang="en-US" sz="12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5219700" y="3500804"/>
            <a:ext cx="930020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düşünen</a:t>
            </a:r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)</a:t>
            </a:r>
            <a:endParaRPr lang="en-US" sz="12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6731977" y="4004897"/>
            <a:ext cx="2054974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(koruyan,sınırlarını çizen)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4787413" y="4522177"/>
            <a:ext cx="2495923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(olumlu gücünün farkında olan)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2842847" y="5084885"/>
            <a:ext cx="997347" cy="27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tr-TR" sz="1200" b="1" i="1" dirty="0">
                <a:solidFill>
                  <a:srgbClr val="FFFF00"/>
                </a:solidFill>
                <a:latin typeface="Arial" charset="0"/>
              </a:rPr>
              <a:t>izin veren)</a:t>
            </a:r>
            <a:endParaRPr lang="en-US" sz="12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5725258" y="5084885"/>
            <a:ext cx="933366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(düşünen)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4717074" y="5588977"/>
            <a:ext cx="2054974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(koruyan,sınırlarını çizen)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5940670" y="6093069"/>
            <a:ext cx="2677926" cy="276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19" tIns="45709" rIns="91419" bIns="45709">
            <a:spAutoFit/>
          </a:bodyPr>
          <a:lstStyle/>
          <a:p>
            <a:pPr defTabSz="914324"/>
            <a:r>
              <a:rPr lang="tr-TR" sz="1200" b="1" i="1" dirty="0">
                <a:solidFill>
                  <a:srgbClr val="7030A0"/>
                </a:solidFill>
                <a:latin typeface="Arial" charset="0"/>
              </a:rPr>
              <a:t>(düşünen/ gücünün farkında olan)</a:t>
            </a:r>
            <a:endParaRPr lang="en-US" sz="1200" b="1" i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4" grpId="0" autoUpdateAnimBg="0"/>
      <p:bldP spid="179205" grpId="0" autoUpdateAnimBg="0"/>
      <p:bldP spid="179206" grpId="0" autoUpdateAnimBg="0"/>
      <p:bldP spid="179207" grpId="0" autoUpdateAnimBg="0"/>
      <p:bldP spid="179208" grpId="0" autoUpdateAnimBg="0"/>
      <p:bldP spid="179209" grpId="0" autoUpdateAnimBg="0"/>
      <p:bldP spid="179210" grpId="0" autoUpdateAnimBg="0"/>
      <p:bldP spid="179211" grpId="0" autoUpdateAnimBg="0"/>
      <p:bldP spid="179212" grpId="0" autoUpdateAnimBg="0"/>
      <p:bldP spid="179213" grpId="0" autoUpdateAnimBg="0"/>
      <p:bldP spid="179214" grpId="0" autoUpdateAnimBg="0"/>
      <p:bldP spid="179215" grpId="0" autoUpdateAnimBg="0"/>
      <p:bldP spid="179216" grpId="0" autoUpdateAnimBg="0"/>
      <p:bldP spid="179217" grpId="0" autoUpdateAnimBg="0"/>
      <p:bldP spid="179218" grpId="0" autoUpdateAnimBg="0"/>
      <p:bldP spid="179219" grpId="0" autoUpdateAnimBg="0"/>
      <p:bldP spid="179220" grpId="0" autoUpdateAnimBg="0"/>
      <p:bldP spid="179221" grpId="0" autoUpdateAnimBg="0"/>
      <p:bldP spid="179222" grpId="0" autoUpdateAnimBg="0"/>
      <p:bldP spid="179223" grpId="0" autoUpdateAnimBg="0"/>
      <p:bldP spid="179224" grpId="0" autoUpdateAnimBg="0"/>
      <p:bldP spid="179225" grpId="0" autoUpdateAnimBg="0"/>
      <p:bldP spid="179226" grpId="0" autoUpdateAnimBg="0"/>
      <p:bldP spid="179227" grpId="0" autoUpdateAnimBg="0"/>
      <p:bldP spid="179228" grpId="0" autoUpdateAnimBg="0"/>
      <p:bldP spid="179229" grpId="0" autoUpdateAnimBg="0"/>
      <p:bldP spid="179230" grpId="0" autoUpdateAnimBg="0"/>
      <p:bldP spid="179231" grpId="0" autoUpdateAnimBg="0"/>
      <p:bldP spid="179232" grpId="0" autoUpdateAnimBg="0"/>
      <p:bldP spid="179233" grpId="0" autoUpdateAnimBg="0"/>
      <p:bldP spid="17923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lkincd.com/urunresimler/3819disip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amileveanne.com/wp-content/uploads/2013/03/odul-c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259632" y="24398"/>
            <a:ext cx="6408712" cy="1200329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FF0066"/>
                </a:solidFill>
                <a:latin typeface="Algerian" pitchFamily="82" charset="0"/>
              </a:rPr>
              <a:t>ÖDÜL</a:t>
            </a:r>
            <a:r>
              <a:rPr lang="tr-TR" sz="4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tr-TR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</a:t>
            </a:r>
            <a:r>
              <a:rPr lang="tr-TR" sz="4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tr-TR" sz="4800" dirty="0" smtClean="0">
                <a:solidFill>
                  <a:srgbClr val="002060"/>
                </a:solidFill>
                <a:latin typeface="Arial Black" pitchFamily="34" charset="0"/>
              </a:rPr>
              <a:t>CEZA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4149080"/>
            <a:ext cx="9144000" cy="2708434"/>
          </a:xfrm>
          <a:prstGeom prst="rect">
            <a:avLst/>
          </a:prstGeom>
          <a:solidFill>
            <a:srgbClr val="FF99CC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ÖDÜL </a:t>
            </a:r>
          </a:p>
          <a:p>
            <a:r>
              <a:rPr lang="tr-TR" sz="2800" dirty="0" smtClean="0"/>
              <a:t>Bir </a:t>
            </a:r>
            <a:r>
              <a:rPr lang="tr-TR" sz="2800" dirty="0"/>
              <a:t>davranışın yapılması için verilen keyif verici bir maddi olanak veya </a:t>
            </a:r>
            <a:r>
              <a:rPr lang="tr-TR" sz="2800" dirty="0" smtClean="0"/>
              <a:t>haktır.</a:t>
            </a:r>
            <a:endParaRPr lang="tr-TR" sz="2800" dirty="0"/>
          </a:p>
          <a:p>
            <a:r>
              <a:rPr lang="tr-TR" sz="2800" dirty="0"/>
              <a:t>Sürekli ödül almaya alışık çocuk maddiyatçı olur</a:t>
            </a:r>
            <a:r>
              <a:rPr lang="tr-TR" sz="2800" dirty="0" smtClean="0"/>
              <a:t>.</a:t>
            </a:r>
            <a:endParaRPr lang="tr-TR" sz="2800" dirty="0"/>
          </a:p>
          <a:p>
            <a:r>
              <a:rPr lang="tr-TR" sz="2800" b="1" dirty="0" smtClean="0">
                <a:solidFill>
                  <a:srgbClr val="FF0066"/>
                </a:solidFill>
              </a:rPr>
              <a:t>-Bugün </a:t>
            </a:r>
            <a:r>
              <a:rPr lang="tr-TR" sz="2800" b="1" dirty="0">
                <a:solidFill>
                  <a:srgbClr val="FF0066"/>
                </a:solidFill>
              </a:rPr>
              <a:t>ali ile kavga etmezsem bana ne alacaksın?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60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http://www.aileakademisi.org/sites/default/files/images/res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"/>
            <a:ext cx="914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fekadinca.com/wp-content/uploads/2012/10/cocuk-egitiminde-odul-ve-c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5482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542772" y="0"/>
            <a:ext cx="36012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ÖDÜL KÜÇÜK ÇOCUKLARDA İYİ DAVRANIŞ ALIŞKANLIKLARINI GELİŞTİRMEK İÇİN ÖLÇÜLÜ KULLANILMALIDIR.</a:t>
            </a:r>
          </a:p>
          <a:p>
            <a:r>
              <a:rPr lang="tr-TR" dirty="0" smtClean="0"/>
              <a:t>Dikkat </a:t>
            </a:r>
            <a:r>
              <a:rPr lang="tr-TR" dirty="0"/>
              <a:t>edilmesi gereken </a:t>
            </a:r>
            <a:r>
              <a:rPr lang="tr-TR" sz="3200" b="1" dirty="0">
                <a:solidFill>
                  <a:srgbClr val="FF0066"/>
                </a:solidFill>
              </a:rPr>
              <a:t>en önemli nokta</a:t>
            </a:r>
            <a:r>
              <a:rPr lang="tr-TR" dirty="0"/>
              <a:t> </a:t>
            </a:r>
            <a:r>
              <a:rPr lang="tr-TR" sz="2800" b="1" dirty="0">
                <a:solidFill>
                  <a:schemeClr val="accent3">
                    <a:lumMod val="50000"/>
                  </a:schemeClr>
                </a:solidFill>
              </a:rPr>
              <a:t>ödülle beraber anne babanın yapılan davranışı açık bir dille takdir etmesidir.</a:t>
            </a:r>
          </a:p>
          <a:p>
            <a:r>
              <a:rPr lang="tr-TR" dirty="0">
                <a:latin typeface="Britannic Bold" pitchFamily="34" charset="0"/>
              </a:rPr>
              <a:t>- </a:t>
            </a:r>
            <a:endParaRPr lang="tr-TR" dirty="0" smtClean="0">
              <a:latin typeface="Britannic Bold" pitchFamily="34" charset="0"/>
            </a:endParaRPr>
          </a:p>
          <a:p>
            <a:endParaRPr lang="tr-TR" dirty="0">
              <a:solidFill>
                <a:srgbClr val="FFC000"/>
              </a:solidFill>
              <a:latin typeface="Britannic Bold" pitchFamily="34" charset="0"/>
            </a:endParaRPr>
          </a:p>
          <a:p>
            <a:endParaRPr lang="tr-TR" dirty="0" smtClean="0">
              <a:solidFill>
                <a:srgbClr val="FFC000"/>
              </a:solidFill>
              <a:latin typeface="Britannic Bold" pitchFamily="34" charset="0"/>
            </a:endParaRPr>
          </a:p>
          <a:p>
            <a:r>
              <a:rPr lang="tr-TR" dirty="0">
                <a:solidFill>
                  <a:srgbClr val="FFC000"/>
                </a:solidFill>
                <a:latin typeface="Britannic Bold" pitchFamily="34" charset="0"/>
              </a:rPr>
              <a:t> </a:t>
            </a:r>
            <a:r>
              <a:rPr lang="tr-TR" dirty="0" smtClean="0">
                <a:solidFill>
                  <a:srgbClr val="FFC000"/>
                </a:solidFill>
                <a:latin typeface="Britannic Bold" pitchFamily="34" charset="0"/>
              </a:rPr>
              <a:t>            </a:t>
            </a:r>
          </a:p>
          <a:p>
            <a:r>
              <a:rPr lang="tr-TR" dirty="0">
                <a:solidFill>
                  <a:srgbClr val="FFC000"/>
                </a:solidFill>
                <a:latin typeface="Britannic Bold" pitchFamily="34" charset="0"/>
              </a:rPr>
              <a:t> </a:t>
            </a:r>
            <a:r>
              <a:rPr lang="tr-TR" dirty="0" smtClean="0">
                <a:solidFill>
                  <a:srgbClr val="FFC000"/>
                </a:solidFill>
                <a:latin typeface="Britannic Bold" pitchFamily="34" charset="0"/>
              </a:rPr>
              <a:t>   </a:t>
            </a:r>
          </a:p>
          <a:p>
            <a:r>
              <a:rPr lang="tr-TR" dirty="0">
                <a:solidFill>
                  <a:srgbClr val="FFC000"/>
                </a:solidFill>
                <a:latin typeface="Britannic Bold" pitchFamily="34" charset="0"/>
              </a:rPr>
              <a:t> </a:t>
            </a:r>
            <a:r>
              <a:rPr lang="tr-TR" dirty="0" smtClean="0">
                <a:solidFill>
                  <a:srgbClr val="FFC000"/>
                </a:solidFill>
                <a:latin typeface="Britannic Bold" pitchFamily="34" charset="0"/>
              </a:rPr>
              <a:t>                  Bugün </a:t>
            </a:r>
            <a:r>
              <a:rPr lang="tr-TR" dirty="0">
                <a:solidFill>
                  <a:srgbClr val="FFC000"/>
                </a:solidFill>
                <a:latin typeface="Britannic Bold" pitchFamily="34" charset="0"/>
              </a:rPr>
              <a:t>ben söylemeden derse oturup çalıştığına çok sevindim. </a:t>
            </a:r>
            <a:r>
              <a:rPr lang="tr-TR" dirty="0">
                <a:latin typeface="Britannic Bold" pitchFamily="34" charset="0"/>
              </a:rPr>
              <a:t>Gibi…</a:t>
            </a:r>
          </a:p>
          <a:p>
            <a:endParaRPr lang="tr-TR" dirty="0"/>
          </a:p>
        </p:txBody>
      </p:sp>
      <p:sp>
        <p:nvSpPr>
          <p:cNvPr id="3" name="AutoShape 4" descr="data:image/jpeg;base64,/9j/4AAQSkZJRgABAQAAAQABAAD/2wCEAAkGBxQSEhUUEhQVFBQVFBQUFBQUFBQVFBQUFRUWFhQUFBQYHCggGBolHBQUITEhJSkrLi4uFx8zODMsNygtLisBCgoKDg0OFA8PFCwZFBkrLCsrLCssNywsKywsLCwrNyssNyw3LDcsKyw3KyssKysrKysrKys3KywrKysrKysrK//AABEIARQAtgMBIgACEQEDEQH/xAAbAAACAwEBAQAAAAAAAAAAAAAAAQIDBAUGB//EADYQAAIBAgQDBQgCAgIDAQAAAAABAgMRBAUSITFysSIyQVFhBhMUUnGBkqGR0cHhQoJD8PEV/8QAFgEBAQEAAAAAAAAAAAAAAAAAAAEC/8QAGBEBAQEBAQAAAAAAAAAAAAAAAAERMSH/2gAMAwEAAhEDEQA/AOzhsNDRHsx7sf8AivIs+Gh8kfxRLC9yPLHoi00in4aHyx/Ff0Hw8Pkj+KLbAkFU/DQ+WP4oPhofLH8UXBYIp+Gh8sfxQnh4fLH8UXiaIqj4ePyx/FCeGh8kfxX9F9hAU/Dw+SP4r+hPDw+SP4ousJlFDw0Plj+K/oTw0Plj+KL2RYFDw8Pkj+KIPDx+SP4r+jS0QAoeHj8sfxRH4eHyx/Ff0aJIi0Bn+Hj8sfxRB4eHyx/FGhog0Bn9xH5Y/iiLoR+WP4o0MhIDmZpRjoXZj3l/xXkxF2a91cy6MAPS4buR5Y9C0hhl2IcseiLbBEQsOwWAiFiTQmKpCsTZpw2XynGUk0ktt3u35Igx2LsRgpwipSi0nwNGWYWE3J1G1GKWy4ts3YiMZNqUpOPg/H04jRwUrtLzNuZYSMEtDb8Hfz9DRgIe7qTa30pKLa+b/JfiHqUr+KY0cOnScmlFXbdkvNksXhZU5WmrPjxudXLMJTUYzlKWt3aUeC8N/MMXh1OLbb1JO3l9xo4TFY2YDAuq2lJRSV25dDPXpuMnF72dti6M7QMlIQFciDRY0RYFUkQkWyITQHOzRdhcy6MY81XYXMujAD02F7keWPRFpDC9yHLHoiwIREmKwCBJvgrsdjr5RD3cXVuru6S8bX3YqqMXg4KC0anOyv6+aSNsqUIwiordW1Pzdlcdaq09S2fmir3zfHxMDM1GLlbbVpsr+Ke9grS2foUYiXaivFS6jrf+T7AKlV7bW1m07/RbIur1Uk2rbf8Atjn0ZKMk3wW5zsR7RULW1burJWtZq17Sa8nb9lHdwj2j9H1LqkltvxT6GDLpJttb9kde2ilf0A68Y0oq0IWeycr7trzMGZYVNJxXbuk7b3vw2LqdVbu+zlt+kjZhKSu5OWm0lp2vdqP+yDzOJw0qb0zi4vyZQd7OaGqOq7bj97o4TRqUQZBk2RZRBorkWSINAYM27i5l0YBmq7C5l0YAenwncjyx6IsZXhe5Dlj0RYEJgMGwLcNRc5JJN7728vE7NZR20xSS2t4O3oY8FHRBzjNKUttPjpTfiXOorLe78fqZtWKqtfeS9LmCeLitGpqLc1FLz2/0ZMdn9CFScZTUZRjvdpb79levD+UYMTSp4qkpLfa8XwkvT/QHRjiYylJxle0mnbwadmeZz2piqfvNNRyhOzbsr7Wtby4Lgc7Cznhaj+Vvc9E8XGpDcdOM2R537yNp95cfUjn2VxqrUrKXmjmYjBuEtUDXhsa3swM+WZtWw6lGye1k5X2+lvEU/ayq/dqUY2jtLjeWy3fkb3RUlujnYvKb7onOK9rgMSqlGnJcJTVv5/0duM1a38/U+WRxeIowhCElppz1xWnx34vxW7PQ+ymdVZLEyq6eylUvZrfTay9OxcD31OjKFp9nuvZ8d2rM4WcYKTbq7W2uuD+tjr0bye2+y6Fea2dNxjFudn6tv6FR5NkGTkmnZqzIM0IMhJFjISQHPzZdhcy6MB5r3FzLowA9Lhe5Hlj0RaVYXuQ5Y9EWoIQNACA10uC+iCrUStdpfVpFVGWz9Nzk+1GXqvBJ8Yq6+63TM2K5mcYCliF72DTe61Lxs7WZycpxUqEnB8GUYDEyw8nD/i/Dwuaa7hV3WzIuOli9FTj4mOlhnF7cCqjGS2Onh4soVGm/Ek8IrnQpUyfuioy0qJZ7k0RgT0iDmVsHcxV6M40qsKbUfex0ybV3bdbb7PdnfcSqpSFg6fslmFb4bVUtr1qntdXWqME92997nazGpovK92k3t6eBTleHhRpKMrTbtK3yt7mPO6mmjVceKhJr7K5kcvNqt6r87K/8GO5xqOd+/m5tJarbLwsrHVpVLo1KJsg0TIMowZs+wuZdGAZt3FzLowA9Jhe5Dlj0RaVYVdiPLHoi0Ii2MAYGbMYTlTlGEtLaavZb+a9DyLzivCsvfO60qDVrKyb3+u73Pas89nuWa91xM2LGbFYeFVao8Tnwwcoshh9dN2O1gqmpbkUsJBtbo6VKigp0DTCJUEIk7BpAoLANmytllSMFN2s1e190vNogxxjfZbvgdjKaPu9TnDtXUVrXBP0Kskwid6jlp0Ps+srePobJ1HLeT31J/XiW0FSa1X0q3l4HG9o8yp0aU5VLqElKGyb3mmkrI6VevFKTbso95vwtuzxvtnCNeMIxnxTmkntNbJSt42/yZV4jLa+k9ZgMZdHkXh3B2Z0MDibOwni17GE7gzBg610bYs2yx5t3FzLowDNn2FzLowA9Hhe5Dlj0RayrCrsQ5Y9EWBAJjEAiqvTuWiYo4+JwSfgRoYe3A6tSFyCgRSpF1hRiMAJUqbk9MVdvglxEdnJsHZOo24y3UVb+WyCrLMDG8/fJ9my08N3c0V9Ldndw4Wv4eQ8T4tvduK+yZnrzVpW8E7/wFWR0RTjG9rt78dyqbMyrbuzVlFP7oy5hVk4pKTi2r6la6+lwieOgp0asZbqTafqro+cZlk0qElKDbS4btteiN+aYjFUoypud4Snr1W7SlqUuPhui/B5kq0LT2ktn6+oHDeLUu+t/MgqXimbsdle94mGFNx4mWnWy+q1xO3SmcTBHXoo1EqvNu4uZdGBHNH2FzLowKj02G7kOWPRFhVhe5Hlj0RYVAwC4AIQAyKTFYYAKwxAwOtlOWSlareNk7pPjK3TgdNzc5NyaVl+zHlUlpgpO0bSb+z/2WYia8OBkU15nOlUVqjv6fr/ZXmc29k2uO64r6ep4HOFiKXvI+8lKnUvqe3aurb7bP6BXrcdCUqcowlpcotXsndNbrc8jVzbE06sfeu6jHRa1k4+b836nUyHN9cVGo+0tr+ZozjBKpG5UTdaNaH1POYzBOnK8eAqMpUXbwOisTq47gYaWMZpg1PigrYRPgOlQaIL6WGtwNtNFdE0RKMea9xcy6MAzXuLmXRgUekwr7EOWPRFlyrC9yPLHoiwqGK4AKATGJsii4gEAMBAwPUU8QtCgopJRX78f5uUzq2i4+Er/AP0WUtte8UbxSjHfxavw/lHL9qc0lQiq/u3OClaootXimrRaT4q9jNV83/8A2sRDEJ1pX0r3drWvFO6b836np6s41oedzj5hShiIqcOPH1MGDxMqb0u4RDEUHSndcDsYTMdStczVK6qbMyywzi7oK6teEZmNYVp7FuGk/E2wiVFFKPmaIRLVTJKIEVTJWJpESjFmvcXMujAM27i5l0YAehwr7EOWPRFhXhe5Hlj0LCoYguK5A2ILiYUCGJgMLiYAely+HYjG9la78t931OT7U0lOjWppp6qU2mvONmbqNWKopSTlJpO/DSv+KORn2+GqqLcamiUoyT32Tuvo1t9zKx80y3Eum9J06uif1PP0qt7X4m2lUZFb6eHaN9KHmZ8FVvszqwpmkU06KNMIDjAtjEqIjsSaACLItkpEZFGDNu4uZdGMWbdxcy6MAPQ4XuR5Y9Cy5ThX2I8seiLbhDYriC4UxAxBDYguBFAh3FcI7DmmtuH9bHNzfFwpRU6rtDeEnZuymtuHqkvuWYWT0y9N1+zzvt1Obw9OKe0321Zb2Sa+lmZsa14SMUntut7M10nwM1KFjTRW6IrtYKJ2qBxcAjtUGaiVfYBpg0VEWhDZFsoUmRkORGTAxZr3FzLowI5q+wuZdGAHoMN3I8seiLEVYZ9iPLHoidwiQkJBcKYCbFcIkxCQEUyLC4rlRnzSVX3UlRklJ8bq942d0n4P1PD5nmtepp95LandKNkrbJO/nwXE+gTpuybTSfB22duNmeWz/AJvVFbvZ+pmxY4MWpbrj4r1LaC3I4vA1KE9FWEoTsnpkrOz4P7luGnd7mWnbwKOpTRzMDE6lM1GVyC4kxN+BqAkyLY2QYA2QbGyEmBizR9lcy6MBZo+wuZdGMDvYZ9iPLHoWplGGfYjyx6FtwiTEmDYXABIGAU0wZFiYEkJsAbCOjhb1YQp8VCXDxs3eRrxeFo1ZQ0U1FU5KUnsrxj5+e9jm5Y3q2drJtv6cP8ABdisRJRk0+PExWo8T7Z1JVsROb3slBfSKt1ucGhdM9Zi6N73OXVwNmMNacumdSCORhYNHVpsqLkwBCkjQQgbIsBSZBsbE2BizXuLmXRgRzR9lcy6MAO7hn2I8sehamUYZ9iPLHoi1MIncVxNgmBJibAVwp3ExahJgSAi2ARtwFRLUvFpJfZ3f+B16icX5br7mGOIVNObTaim2oq8n9Eedre10fdJaXrdXfbbRq8d9nZozWo7coGapTNFGspxUou6aCaKjJGkWxRKw2A7juRAoGyDY5EGENsrkx3ISCseZvsrm/wwI5m+yuZdGAHdw0uxHlj0RZcpwz7EeWPRE0wi1MLkLg2BLUFyFx3AbYXI3FcCVwbI3E2A2zyftBlSjJyitpcV6+aPV3MuMo6o2YsV5z2fzLR2WeohU1LY8djMC4SujrZVjPBmZR25BchGSYM0JC1EXIGwEyNw1EWwgbIyYNlcgMeZy7C5l0YyGZ91cy6MAru4Z9iPLHoizUUYfuR5Y9EWJhFlxpleoYE2JsjcTYEtQmxXC4DuFyLYAS1EJBIi2BhxlBNHH93pex6KsjlYujuSxYtwmKN0KlziwjY2UKgg6FxORVCZK5UNkGwuRkwE2QbG2VsDLmT7P/ZdGBDMn2VzLowCu5QfYjyx6ItuZ8O+zHlj0RamET1BqK0x3AsbC5WgbAsQrkLhcCVwuQDUBK4rkbibAcjLXgaGVzQVhdPe5NFkokUgJxZYplKRMCTZFyIuRGTCG2QuDZCUijNmHd/7LowIZh3Vzf4YBXRoYp6Y8O6uiJ/FP0/YwIgeKfp+x/FPyX7EAAsU35fsfxL8l+xAAfFP0D4l+S/YAAniX6fsPiX6fsAAHin6fsXxL9P2AAJ4l+hGWJfkgACueIfp+yMq78kAARjiX6DliX6AACeJfoReJfoAFEXiH6FcsQ/QAAzZhXenw7y6MAAl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data:image/jpeg;base64,/9j/4AAQSkZJRgABAQAAAQABAAD/2wCEAAkGBxQSEhUUEhQVFBQVFBQUFBQUFBQVFBQUFRUWFhQUFBQYHCggGBolHBQUITEhJSkrLi4uFx8zODMsNygtLisBCgoKDg0OFA8PFCwZFBkrLCsrLCssNywsKywsLCwrNyssNyw3LDcsKyw3KyssKysrKysrKys3KywrKysrKysrK//AABEIARQAtgMBIgACEQEDEQH/xAAbAAACAwEBAQAAAAAAAAAAAAAAAQIDBAUGB//EADYQAAIBAgQDBQgCAgIDAQAAAAABAgMRBAUSITFysSIyQVFhBhMUUnGBkqGR0cHhQoJD8PEV/8QAFgEBAQEAAAAAAAAAAAAAAAAAAAEC/8QAGBEBAQEBAQAAAAAAAAAAAAAAAAERMSH/2gAMAwEAAhEDEQA/AOzhsNDRHsx7sf8AivIs+Gh8kfxRLC9yPLHoi00in4aHyx/Ff0Hw8Pkj+KLbAkFU/DQ+WP4oPhofLH8UXBYIp+Gh8sfxQnh4fLH8UXiaIqj4ePyx/FCeGh8kfxX9F9hAU/Dw+SP4r+hPDw+SP4ousJlFDw0Plj+K/oTw0Plj+KL2RYFDw8Pkj+KIPDx+SP4r+jS0QAoeHj8sfxRH4eHyx/Ff0aJIi0Bn+Hj8sfxRB4eHyx/FGhog0Bn9xH5Y/iiLoR+WP4o0MhIDmZpRjoXZj3l/xXkxF2a91cy6MAPS4buR5Y9C0hhl2IcseiLbBEQsOwWAiFiTQmKpCsTZpw2XynGUk0ktt3u35Igx2LsRgpwipSi0nwNGWYWE3J1G1GKWy4ts3YiMZNqUpOPg/H04jRwUrtLzNuZYSMEtDb8Hfz9DRgIe7qTa30pKLa+b/JfiHqUr+KY0cOnScmlFXbdkvNksXhZU5WmrPjxudXLMJTUYzlKWt3aUeC8N/MMXh1OLbb1JO3l9xo4TFY2YDAuq2lJRSV25dDPXpuMnF72dti6M7QMlIQFciDRY0RYFUkQkWyITQHOzRdhcy6MY81XYXMujAD02F7keWPRFpDC9yHLHoiwIREmKwCBJvgrsdjr5RD3cXVuru6S8bX3YqqMXg4KC0anOyv6+aSNsqUIwiordW1Pzdlcdaq09S2fmir3zfHxMDM1GLlbbVpsr+Ke9grS2foUYiXaivFS6jrf+T7AKlV7bW1m07/RbIur1Uk2rbf8Atjn0ZKMk3wW5zsR7RULW1burJWtZq17Sa8nb9lHdwj2j9H1LqkltvxT6GDLpJttb9kde2ilf0A68Y0oq0IWeycr7trzMGZYVNJxXbuk7b3vw2LqdVbu+zlt+kjZhKSu5OWm0lp2vdqP+yDzOJw0qb0zi4vyZQd7OaGqOq7bj97o4TRqUQZBk2RZRBorkWSINAYM27i5l0YBmq7C5l0YAenwncjyx6IsZXhe5Dlj0RYEJgMGwLcNRc5JJN7728vE7NZR20xSS2t4O3oY8FHRBzjNKUttPjpTfiXOorLe78fqZtWKqtfeS9LmCeLitGpqLc1FLz2/0ZMdn9CFScZTUZRjvdpb79levD+UYMTSp4qkpLfa8XwkvT/QHRjiYylJxle0mnbwadmeZz2piqfvNNRyhOzbsr7Wtby4Lgc7Cznhaj+Vvc9E8XGpDcdOM2R537yNp95cfUjn2VxqrUrKXmjmYjBuEtUDXhsa3swM+WZtWw6lGye1k5X2+lvEU/ayq/dqUY2jtLjeWy3fkb3RUlujnYvKb7onOK9rgMSqlGnJcJTVv5/0duM1a38/U+WRxeIowhCElppz1xWnx34vxW7PQ+ymdVZLEyq6eylUvZrfTay9OxcD31OjKFp9nuvZ8d2rM4WcYKTbq7W2uuD+tjr0bye2+y6Fea2dNxjFudn6tv6FR5NkGTkmnZqzIM0IMhJFjISQHPzZdhcy6MB5r3FzLowA9Lhe5Hlj0RaVYXuQ5Y9EWoIQNACA10uC+iCrUStdpfVpFVGWz9Nzk+1GXqvBJ8Yq6+63TM2K5mcYCliF72DTe61Lxs7WZycpxUqEnB8GUYDEyw8nD/i/Dwuaa7hV3WzIuOli9FTj4mOlhnF7cCqjGS2Onh4soVGm/Ek8IrnQpUyfuioy0qJZ7k0RgT0iDmVsHcxV6M40qsKbUfex0ybV3bdbb7PdnfcSqpSFg6fslmFb4bVUtr1qntdXWqME92997nazGpovK92k3t6eBTleHhRpKMrTbtK3yt7mPO6mmjVceKhJr7K5kcvNqt6r87K/8GO5xqOd+/m5tJarbLwsrHVpVLo1KJsg0TIMowZs+wuZdGAZt3FzLowA9Jhe5Dlj0RaVYVdiPLHoi0Ii2MAYGbMYTlTlGEtLaavZb+a9DyLzivCsvfO60qDVrKyb3+u73Pas89nuWa91xM2LGbFYeFVao8Tnwwcoshh9dN2O1gqmpbkUsJBtbo6VKigp0DTCJUEIk7BpAoLANmytllSMFN2s1e190vNogxxjfZbvgdjKaPu9TnDtXUVrXBP0Kskwid6jlp0Ps+srePobJ1HLeT31J/XiW0FSa1X0q3l4HG9o8yp0aU5VLqElKGyb3mmkrI6VevFKTbso95vwtuzxvtnCNeMIxnxTmkntNbJSt42/yZV4jLa+k9ZgMZdHkXh3B2Z0MDibOwni17GE7gzBg610bYs2yx5t3FzLowDNn2FzLowA9Hhe5Dlj0RayrCrsQ5Y9EWBAJjEAiqvTuWiYo4+JwSfgRoYe3A6tSFyCgRSpF1hRiMAJUqbk9MVdvglxEdnJsHZOo24y3UVb+WyCrLMDG8/fJ9my08N3c0V9Ldndw4Wv4eQ8T4tvduK+yZnrzVpW8E7/wFWR0RTjG9rt78dyqbMyrbuzVlFP7oy5hVk4pKTi2r6la6+lwieOgp0asZbqTafqro+cZlk0qElKDbS4btteiN+aYjFUoypud4Snr1W7SlqUuPhui/B5kq0LT2ktn6+oHDeLUu+t/MgqXimbsdle94mGFNx4mWnWy+q1xO3SmcTBHXoo1EqvNu4uZdGBHNH2FzLowKj02G7kOWPRFhVhe5Hlj0RYVAwC4AIQAyKTFYYAKwxAwOtlOWSlareNk7pPjK3TgdNzc5NyaVl+zHlUlpgpO0bSb+z/2WYia8OBkU15nOlUVqjv6fr/ZXmc29k2uO64r6ep4HOFiKXvI+8lKnUvqe3aurb7bP6BXrcdCUqcowlpcotXsndNbrc8jVzbE06sfeu6jHRa1k4+b836nUyHN9cVGo+0tr+ZozjBKpG5UTdaNaH1POYzBOnK8eAqMpUXbwOisTq47gYaWMZpg1PigrYRPgOlQaIL6WGtwNtNFdE0RKMea9xcy6MAzXuLmXRgUekwr7EOWPRFlyrC9yPLHoiwqGK4AKATGJsii4gEAMBAwPUU8QtCgopJRX78f5uUzq2i4+Er/AP0WUtte8UbxSjHfxavw/lHL9qc0lQiq/u3OClaootXimrRaT4q9jNV83/8A2sRDEJ1pX0r3drWvFO6b836np6s41oedzj5hShiIqcOPH1MGDxMqb0u4RDEUHSndcDsYTMdStczVK6qbMyywzi7oK6teEZmNYVp7FuGk/E2wiVFFKPmaIRLVTJKIEVTJWJpESjFmvcXMujAM27i5l0YAehwr7EOWPRFhXhe5Hlj0LCoYguK5A2ILiYUCGJgMLiYAely+HYjG9la78t931OT7U0lOjWppp6qU2mvONmbqNWKopSTlJpO/DSv+KORn2+GqqLcamiUoyT32Tuvo1t9zKx80y3Eum9J06uif1PP0qt7X4m2lUZFb6eHaN9KHmZ8FVvszqwpmkU06KNMIDjAtjEqIjsSaACLItkpEZFGDNu4uZdGMWbdxcy6MAPQ4XuR5Y9Cy5ThX2I8seiLbhDYriC4UxAxBDYguBFAh3FcI7DmmtuH9bHNzfFwpRU6rtDeEnZuymtuHqkvuWYWT0y9N1+zzvt1Obw9OKe0321Zb2Sa+lmZsa14SMUntut7M10nwM1KFjTRW6IrtYKJ2qBxcAjtUGaiVfYBpg0VEWhDZFsoUmRkORGTAxZr3FzLowI5q+wuZdGAHoMN3I8seiLEVYZ9iPLHoidwiQkJBcKYCbFcIkxCQEUyLC4rlRnzSVX3UlRklJ8bq942d0n4P1PD5nmtepp95LandKNkrbJO/nwXE+gTpuybTSfB22duNmeWz/AJvVFbvZ+pmxY4MWpbrj4r1LaC3I4vA1KE9FWEoTsnpkrOz4P7luGnd7mWnbwKOpTRzMDE6lM1GVyC4kxN+BqAkyLY2QYA2QbGyEmBizR9lcy6MBZo+wuZdGMDvYZ9iPLHoWplGGfYjyx6FtwiTEmDYXABIGAU0wZFiYEkJsAbCOjhb1YQp8VCXDxs3eRrxeFo1ZQ0U1FU5KUnsrxj5+e9jm5Y3q2drJtv6cP8ABdisRJRk0+PExWo8T7Z1JVsROb3slBfSKt1ucGhdM9Zi6N73OXVwNmMNacumdSCORhYNHVpsqLkwBCkjQQgbIsBSZBsbE2BizXuLmXRgRzR9lcy6MAO7hn2I8sehamUYZ9iPLHoi1MIncVxNgmBJibAVwp3ExahJgSAi2ARtwFRLUvFpJfZ3f+B16icX5br7mGOIVNObTaim2oq8n9Eedre10fdJaXrdXfbbRq8d9nZozWo7coGapTNFGspxUou6aCaKjJGkWxRKw2A7juRAoGyDY5EGENsrkx3ISCseZvsrm/wwI5m+yuZdGAHdw0uxHlj0RZcpwz7EeWPRE0wi1MLkLg2BLUFyFx3AbYXI3FcCVwbI3E2A2zyftBlSjJyitpcV6+aPV3MuMo6o2YsV5z2fzLR2WeohU1LY8djMC4SujrZVjPBmZR25BchGSYM0JC1EXIGwEyNw1EWwgbIyYNlcgMeZy7C5l0YyGZ91cy6MAru4Z9iPLHoizUUYfuR5Y9EWJhFlxpleoYE2JsjcTYEtQmxXC4DuFyLYAS1EJBIi2BhxlBNHH93pex6KsjlYujuSxYtwmKN0KlziwjY2UKgg6FxORVCZK5UNkGwuRkwE2QbG2VsDLmT7P/ZdGBDMn2VzLowCu5QfYjyx6ItuZ8O+zHlj0RamET1BqK0x3AsbC5WgbAsQrkLhcCVwuQDUBK4rkbibAcjLXgaGVzQVhdPe5NFkokUgJxZYplKRMCTZFyIuRGTCG2QuDZCUijNmHd/7LowIZh3Vzf4YBXRoYp6Y8O6uiJ/FP0/YwIgeKfp+x/FPyX7EAAsU35fsfxL8l+xAAfFP0D4l+S/YAAniX6fsPiX6fsAAHin6fsXxL9P2AAJ4l+hGWJfkgACueIfp+yMq78kAARjiX6DliX6AACeJfoReJfoAFEXiH6FcsQ/QAAzZhXenw7y6MAAl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00" name="Picture 8" descr="http://www.sgkrehberi.com/images/news/300x225/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72" y="4509120"/>
            <a:ext cx="1428750" cy="107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741368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/>
              <a:t>       Çocuk eğitiminde </a:t>
            </a:r>
            <a:r>
              <a:rPr lang="tr-TR" sz="4300" b="1" dirty="0" smtClean="0">
                <a:solidFill>
                  <a:srgbClr val="C00000"/>
                </a:solidFill>
              </a:rPr>
              <a:t>takdir ve teşvik ödülden daha önemlidir… </a:t>
            </a:r>
            <a:r>
              <a:rPr lang="tr-TR" dirty="0"/>
              <a:t>Zira zamanla </a:t>
            </a:r>
            <a:r>
              <a:rPr lang="tr-TR" dirty="0" smtClean="0"/>
              <a:t>ödülün etkisi kaybolur çocuk takdir edilmek için davranışı yapmak ister.</a:t>
            </a:r>
          </a:p>
          <a:p>
            <a:pPr eaLnBrk="1" hangingPunct="1"/>
            <a:endParaRPr lang="tr-TR" dirty="0"/>
          </a:p>
          <a:p>
            <a:pPr eaLnBrk="1" hangingPunct="1"/>
            <a:endParaRPr lang="tr-TR" dirty="0" smtClean="0"/>
          </a:p>
          <a:p>
            <a:pPr marL="0" indent="0" eaLnBrk="1" hangingPunct="1">
              <a:buNone/>
            </a:pPr>
            <a:r>
              <a:rPr lang="tr-TR" dirty="0" smtClean="0"/>
              <a:t>     Ödül verirken dikkat edilecek ilke şudur: </a:t>
            </a:r>
            <a:r>
              <a:rPr lang="tr-TR" sz="4000" b="1" dirty="0" smtClean="0">
                <a:solidFill>
                  <a:srgbClr val="7030A0"/>
                </a:solidFill>
              </a:rPr>
              <a:t>ödül</a:t>
            </a:r>
            <a:r>
              <a:rPr lang="tr-TR" dirty="0" smtClean="0"/>
              <a:t> bir ödevi yaptırmanın amacı değil, </a:t>
            </a:r>
            <a:r>
              <a:rPr lang="tr-TR" sz="4000" b="1" dirty="0" smtClean="0">
                <a:solidFill>
                  <a:srgbClr val="7030A0"/>
                </a:solidFill>
              </a:rPr>
              <a:t>yapılan iyi bir işin iyi bir hareketin hoş  karşılığı olmalıdır.</a:t>
            </a:r>
          </a:p>
          <a:p>
            <a:pPr eaLnBrk="1" hangingPunct="1">
              <a:buFont typeface="Arial" charset="0"/>
              <a:buNone/>
            </a:pPr>
            <a:endParaRPr lang="tr-TR" dirty="0" smtClean="0"/>
          </a:p>
        </p:txBody>
      </p:sp>
      <p:sp>
        <p:nvSpPr>
          <p:cNvPr id="2" name="AutoShape 2" descr="http://img-fotki.yandex.ru/get/6836/244969318.13/0_c024d_1abc6323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4" name="Picture 4" descr="http://img-fotki.yandex.ru/get/6836/244969318.13/0_c024d_1abc6323_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0338"/>
            <a:ext cx="1629669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-fotki.yandex.ru/get/6836/244969318.13/0_c024d_1abc6323_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74" y="2924944"/>
            <a:ext cx="1629669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900" b="1" u="sng" dirty="0"/>
              <a:t>ÇOCUKLARINIZA BULUNDUKLARI ORTAMIN VAZGEÇİLMEZ BİR ÜYESİ OLDUKLARINI HİSSETTİRİN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628800"/>
            <a:ext cx="5782097" cy="4032448"/>
          </a:xfrm>
        </p:spPr>
        <p:txBody>
          <a:bodyPr>
            <a:noAutofit/>
          </a:bodyPr>
          <a:lstStyle/>
          <a:p>
            <a:r>
              <a:rPr lang="tr-TR" sz="4800" dirty="0">
                <a:latin typeface="Arial Black" pitchFamily="34" charset="0"/>
              </a:rPr>
              <a:t>Siz bu ailenin çocuğu  olmaktan mutluluk duyar mıydınız? Empati kurun.  </a:t>
            </a:r>
          </a:p>
        </p:txBody>
      </p:sp>
      <p:pic>
        <p:nvPicPr>
          <p:cNvPr id="93186" name="Picture 2" descr="https://encrypted-tbn0.gstatic.com/images?q=tbn:ANd9GcSXGDu_Rp8xX5T5shc2M7olM5Sydrs-SkrMaXphrdtc6wLymiq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203848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4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03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aosgl.com/resim/Hukuk/coc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228184" y="0"/>
            <a:ext cx="2915816" cy="73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800" b="1" dirty="0" err="1" smtClean="0">
                <a:solidFill>
                  <a:srgbClr val="FF0000"/>
                </a:solidFill>
              </a:rPr>
              <a:t>CEZA</a:t>
            </a:r>
            <a:r>
              <a:rPr lang="tr-TR" sz="2400" dirty="0" err="1" smtClean="0"/>
              <a:t>a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0" y="0"/>
            <a:ext cx="5868144" cy="6858000"/>
          </a:xfrm>
          <a:prstGeom prst="rect">
            <a:avLst/>
          </a:prstGeom>
          <a:solidFill>
            <a:srgbClr val="FF3300">
              <a:alpha val="24000"/>
            </a:srgb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dirty="0" smtClean="0"/>
              <a:t>Bir davranışın tekrar edilmemesi için uygulanan üzüntü ve acı verici bir yöntemdir veya çocuktan alınan bir haktır.</a:t>
            </a:r>
          </a:p>
          <a:p>
            <a:pPr>
              <a:buFontTx/>
              <a:buChar char="-"/>
            </a:pPr>
            <a:r>
              <a:rPr lang="tr-TR" dirty="0" smtClean="0"/>
              <a:t>Ceza çocukta korku yaratır. Çocuk davranışı yapmak istemediğinden değil cezadan korktuğu için yapmaz. Ancak ceza da ödül gibi zamanla etkisini kaybeder. Çocuk cezaya alışır</a:t>
            </a:r>
          </a:p>
          <a:p>
            <a:pPr>
              <a:buFontTx/>
              <a:buChar char="-"/>
            </a:pPr>
            <a:r>
              <a:rPr lang="tr-TR" dirty="0" smtClean="0"/>
              <a:t>Çocuk cezadan kaçabilmek için yalan söyler. </a:t>
            </a:r>
          </a:p>
        </p:txBody>
      </p:sp>
    </p:spTree>
    <p:extLst>
      <p:ext uri="{BB962C8B-B14F-4D97-AF65-F5344CB8AC3E}">
        <p14:creationId xmlns:p14="http://schemas.microsoft.com/office/powerpoint/2010/main" val="31286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7VtJ8ytq7Xg/Uihv-6_Ga-I/AAAAAAAAAKQ/-LMCAqYw52Q/s1600/521987_baby_faced_assa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427984" y="0"/>
            <a:ext cx="471601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C000"/>
                </a:solidFill>
              </a:rPr>
              <a:t>CEZA ALAN ÇOCUĞUN DUYGULARI: </a:t>
            </a:r>
            <a:r>
              <a:rPr lang="tr-TR" sz="2800" dirty="0" smtClean="0">
                <a:solidFill>
                  <a:srgbClr val="7030A0"/>
                </a:solidFill>
              </a:rPr>
              <a:t>kızgınlık</a:t>
            </a:r>
            <a:r>
              <a:rPr lang="tr-TR" sz="2800" dirty="0">
                <a:solidFill>
                  <a:srgbClr val="7030A0"/>
                </a:solidFill>
              </a:rPr>
              <a:t>, nefret, intikam, karşı koyma, suçluluk gibi olumsuz duygulardır</a:t>
            </a:r>
            <a:r>
              <a:rPr lang="tr-TR" sz="2800" dirty="0" smtClean="0">
                <a:solidFill>
                  <a:srgbClr val="7030A0"/>
                </a:solidFill>
              </a:rPr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sz="2800" b="1" dirty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Cezayla </a:t>
            </a:r>
            <a:r>
              <a:rPr lang="tr-TR" sz="2800" b="1" dirty="0">
                <a:solidFill>
                  <a:srgbClr val="C00000"/>
                </a:solidFill>
              </a:rPr>
              <a:t>yürütülen eğitim zamanla işlevini kaybeder; zira çocuk pişman olacağına ve suçunu telafi etmesini öğreneceğine intikam hayallerine yönelir.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3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>
          <a:xfrm>
            <a:off x="107504" y="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CEZA UYGULANAN KİŞİ AÇISINDAN;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dirty="0" smtClean="0"/>
              <a:t>Karşısına çıkan problemleri </a:t>
            </a:r>
            <a:r>
              <a:rPr lang="tr-TR" sz="2800" b="1" dirty="0" smtClean="0">
                <a:solidFill>
                  <a:srgbClr val="FFFF00"/>
                </a:solidFill>
              </a:rPr>
              <a:t>saldırganlıkla çözmeye çalışacaktır.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dirty="0" smtClean="0"/>
              <a:t>Ceza veren kişi ile aynı ortamda olmadığı zaman büyük olasılıkla </a:t>
            </a:r>
            <a:r>
              <a:rPr lang="tr-TR" sz="2800" b="1" dirty="0" smtClean="0">
                <a:solidFill>
                  <a:srgbClr val="FFFF00"/>
                </a:solidFill>
              </a:rPr>
              <a:t>olumsuz davranışı tekrar edecektir</a:t>
            </a:r>
          </a:p>
          <a:p>
            <a:pPr eaLnBrk="1" hangingPunct="1">
              <a:buFont typeface="Wingdings 2" pitchFamily="18" charset="2"/>
              <a:buNone/>
            </a:pPr>
            <a:endParaRPr lang="tr-TR" sz="2800" dirty="0" smtClean="0"/>
          </a:p>
        </p:txBody>
      </p:sp>
      <p:pic>
        <p:nvPicPr>
          <p:cNvPr id="29699" name="Picture 5" descr="C:\Users\VESTEL\Desktop\47097809kf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565029" cy="2357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79512" y="4437112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Ceza verilen kişi </a:t>
            </a:r>
            <a:r>
              <a:rPr lang="tr-TR" sz="2800" b="1" dirty="0" smtClean="0">
                <a:solidFill>
                  <a:srgbClr val="FF0066"/>
                </a:solidFill>
              </a:rPr>
              <a:t>GÜÇSÜZ VE ACİZ OLDUĞUNU HİSSEDECEK</a:t>
            </a:r>
            <a:r>
              <a:rPr lang="tr-TR" sz="2400" dirty="0" smtClean="0"/>
              <a:t> </a:t>
            </a:r>
            <a:r>
              <a:rPr lang="tr-TR" sz="2400" dirty="0"/>
              <a:t>özgüveni sarsılacaktır.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CEZAYI UYGULAYAN KİŞİ AÇISINDAN;</a:t>
            </a:r>
          </a:p>
          <a:p>
            <a:r>
              <a:rPr lang="tr-TR" sz="2400" dirty="0" smtClean="0"/>
              <a:t>Kişi </a:t>
            </a:r>
            <a:r>
              <a:rPr lang="tr-TR" sz="2400" dirty="0"/>
              <a:t>cezadan sonra </a:t>
            </a:r>
            <a:r>
              <a:rPr lang="tr-TR" sz="3200" b="1" dirty="0">
                <a:solidFill>
                  <a:srgbClr val="FF6600"/>
                </a:solidFill>
              </a:rPr>
              <a:t>yoğun pişmanlık ve suçluluk duygusu </a:t>
            </a:r>
            <a:r>
              <a:rPr lang="tr-TR" sz="2400" dirty="0"/>
              <a:t>yaşayabilir ve tutarsız davranmasına sebep olabilir.</a:t>
            </a:r>
          </a:p>
        </p:txBody>
      </p:sp>
    </p:spTree>
    <p:extLst>
      <p:ext uri="{BB962C8B-B14F-4D97-AF65-F5344CB8AC3E}">
        <p14:creationId xmlns:p14="http://schemas.microsoft.com/office/powerpoint/2010/main" val="2925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Çocuğu ikazlara rağmen ödevini yapmayan bir annenin çocuğuna tokat atması; daha sonra yoğun pişmanlık duygusuyla çocuğuna en sevdiği pastayı yapması ve onu mutlu etmek için çaba göstermesi gibi.</a:t>
            </a:r>
          </a:p>
        </p:txBody>
      </p:sp>
      <p:sp>
        <p:nvSpPr>
          <p:cNvPr id="27651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7200" dirty="0" smtClean="0">
                <a:solidFill>
                  <a:srgbClr val="FF0066"/>
                </a:solidFill>
                <a:latin typeface="Britannic Bold" pitchFamily="34" charset="0"/>
              </a:rPr>
              <a:t>ÖRNEK </a:t>
            </a:r>
          </a:p>
        </p:txBody>
      </p:sp>
    </p:spTree>
    <p:extLst>
      <p:ext uri="{BB962C8B-B14F-4D97-AF65-F5344CB8AC3E}">
        <p14:creationId xmlns:p14="http://schemas.microsoft.com/office/powerpoint/2010/main" val="2809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Algerian" pitchFamily="82" charset="0"/>
              </a:rPr>
              <a:t>Kabul edilmeyen davranışlara cezasız nasıl engel olabiliriz?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23528" y="1844824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 smtClean="0">
                <a:solidFill>
                  <a:srgbClr val="FF0066"/>
                </a:solidFill>
              </a:rPr>
              <a:t>A- SORUN OLAN DAVRANIŞTAN ÖNCE</a:t>
            </a:r>
          </a:p>
          <a:p>
            <a:pPr>
              <a:buFont typeface="Arial" charset="0"/>
              <a:buNone/>
            </a:pPr>
            <a:r>
              <a:rPr lang="tr-TR" b="1" i="1" u="sng" dirty="0" smtClean="0">
                <a:solidFill>
                  <a:srgbClr val="006666"/>
                </a:solidFill>
              </a:rPr>
              <a:t>1- ÖNLEYİCİ AÇIKLAMA</a:t>
            </a:r>
            <a:r>
              <a:rPr lang="tr-TR" sz="2800" dirty="0" smtClean="0">
                <a:solidFill>
                  <a:srgbClr val="C00000"/>
                </a:solidFill>
              </a:rPr>
              <a:t>: </a:t>
            </a:r>
            <a:r>
              <a:rPr lang="tr-TR" sz="2800" dirty="0" smtClean="0"/>
              <a:t>beklentileri davranıştan önce açıklama</a:t>
            </a:r>
          </a:p>
          <a:p>
            <a:pPr>
              <a:buFont typeface="Arial" charset="0"/>
              <a:buNone/>
            </a:pPr>
            <a:r>
              <a:rPr lang="tr-TR" dirty="0" smtClean="0"/>
              <a:t>- Sokağa çıktığımızda bir şeyin alınmasını için ağladığın zaman sinirleniyorum. O zaman seninle çıkmak artık keyifli olmuyor. Sokakta benden bir şey isteme anlaştık mı?</a:t>
            </a:r>
          </a:p>
        </p:txBody>
      </p:sp>
    </p:spTree>
    <p:extLst>
      <p:ext uri="{BB962C8B-B14F-4D97-AF65-F5344CB8AC3E}">
        <p14:creationId xmlns:p14="http://schemas.microsoft.com/office/powerpoint/2010/main" val="25898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3789040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Britannic Bold" pitchFamily="34" charset="0"/>
              </a:rPr>
              <a:t>2- ÇEVREYİ DEĞİŞTİRME</a:t>
            </a:r>
            <a:r>
              <a:rPr lang="tr-TR" sz="3600" b="1" dirty="0" smtClean="0">
                <a:latin typeface="Britannic Bold" pitchFamily="34" charset="0"/>
              </a:rPr>
              <a:t>: </a:t>
            </a:r>
          </a:p>
          <a:p>
            <a:r>
              <a:rPr lang="tr-TR" sz="3200" b="1" dirty="0" smtClean="0">
                <a:solidFill>
                  <a:srgbClr val="FF0066"/>
                </a:solidFill>
              </a:rPr>
              <a:t>çocuğa </a:t>
            </a:r>
            <a:r>
              <a:rPr lang="tr-TR" sz="3200" b="1" dirty="0">
                <a:solidFill>
                  <a:srgbClr val="FF0066"/>
                </a:solidFill>
              </a:rPr>
              <a:t>kızmamak için ön tedbir alma.</a:t>
            </a:r>
          </a:p>
          <a:p>
            <a:r>
              <a:rPr lang="tr-TR" sz="3200" b="1" dirty="0">
                <a:solidFill>
                  <a:srgbClr val="FF0066"/>
                </a:solidFill>
              </a:rPr>
              <a:t>-küçük kardeş büyük kardeşi ders sırasında rahatsız ediyorsa ders saati sırasında küçüğü oyalayıcı  ortamlar hazırlama…</a:t>
            </a:r>
          </a:p>
        </p:txBody>
      </p:sp>
      <p:pic>
        <p:nvPicPr>
          <p:cNvPr id="13314" name="Picture 2" descr="http://memurunyeri.com/images/haberresimleri3/yer-degistir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dirty="0" smtClean="0">
                <a:solidFill>
                  <a:srgbClr val="C00000"/>
                </a:solidFill>
              </a:rPr>
              <a:t>1- </a:t>
            </a:r>
            <a:r>
              <a:rPr lang="tr-TR" b="1" dirty="0" smtClean="0">
                <a:solidFill>
                  <a:srgbClr val="C00000"/>
                </a:solidFill>
              </a:rPr>
              <a:t>KABUL EDİLMEYEN DAVRANIŞIN NEDENİNİ DÜŞÜNME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Sürekli </a:t>
            </a:r>
            <a:r>
              <a:rPr lang="tr-TR" dirty="0" smtClean="0"/>
              <a:t>kardeşinin odasında oynuyor onun eşyalarını alıyorsa nedeni 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KISKANÇLIK</a:t>
            </a:r>
            <a:r>
              <a:rPr lang="tr-TR" dirty="0" smtClean="0"/>
              <a:t> </a:t>
            </a:r>
            <a:r>
              <a:rPr lang="tr-TR" dirty="0" smtClean="0"/>
              <a:t>olabilir.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>
                <a:solidFill>
                  <a:srgbClr val="C00000"/>
                </a:solidFill>
              </a:rPr>
              <a:t>2- </a:t>
            </a:r>
            <a:r>
              <a:rPr lang="tr-TR" b="1" dirty="0" smtClean="0">
                <a:solidFill>
                  <a:srgbClr val="C00000"/>
                </a:solidFill>
              </a:rPr>
              <a:t>ALTERNATİF SUNMA: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- </a:t>
            </a:r>
            <a:r>
              <a:rPr lang="tr-TR" dirty="0" smtClean="0"/>
              <a:t>Markette her şeyi elliyorsa yiyecekleri ona gösterip onun sepete koymasına müsaade etmek.. Vb..</a:t>
            </a:r>
          </a:p>
        </p:txBody>
      </p:sp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2060"/>
                </a:solidFill>
                <a:latin typeface="Britannic Bold" pitchFamily="34" charset="0"/>
              </a:rPr>
              <a:t>B- SORUN OLAN DAVRANIŞ SIRASINDA</a:t>
            </a:r>
          </a:p>
        </p:txBody>
      </p:sp>
    </p:spTree>
    <p:extLst>
      <p:ext uri="{BB962C8B-B14F-4D97-AF65-F5344CB8AC3E}">
        <p14:creationId xmlns:p14="http://schemas.microsoft.com/office/powerpoint/2010/main" val="1233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4000" b="1" dirty="0" smtClean="0">
                <a:solidFill>
                  <a:srgbClr val="C00000"/>
                </a:solidFill>
                <a:latin typeface="Algerian" pitchFamily="82" charset="0"/>
              </a:rPr>
              <a:t>3- anne babanın duygularını belirtmesi: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- Oyuncaklarını salonun ortasında bıraktığın zaman sürekli toplamam gerekiyor yoruluyorum ve kızıyorum buna bir çare bulmalıyız…</a:t>
            </a:r>
          </a:p>
        </p:txBody>
      </p:sp>
      <p:pic>
        <p:nvPicPr>
          <p:cNvPr id="36868" name="Picture 4" descr="C:\Users\VESTEL\Desktop\6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086225" cy="280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911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mtClean="0">
                <a:solidFill>
                  <a:srgbClr val="C00000"/>
                </a:solidFill>
              </a:rPr>
              <a:t>1- etkileri göstererek pişmanlık duyurma: </a:t>
            </a:r>
          </a:p>
          <a:p>
            <a:pPr eaLnBrk="1" hangingPunct="1">
              <a:buFontTx/>
              <a:buChar char="-"/>
            </a:pPr>
            <a:r>
              <a:rPr lang="tr-TR" smtClean="0"/>
              <a:t>Anlaşmamıza rağmen oyuncaklarını yine salonunu ortasına getirmişsin. Bunları toplamam beni çok yoruyor ve belim ağrıyor.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>
                <a:solidFill>
                  <a:srgbClr val="C00000"/>
                </a:solidFill>
              </a:rPr>
              <a:t>2- çocuğun kabul edilmez davranışın sonuçlarını yaşamasına müsaade etme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/>
              <a:t>- İkazlara rağmen duvarı boyayan çocuğun duvarı silmesi böylelikle annesini gereksiz yere iş çıkartmaması istenir.</a:t>
            </a:r>
          </a:p>
          <a:p>
            <a:pPr eaLnBrk="1" hangingPunct="1">
              <a:buFont typeface="Wingdings 2" pitchFamily="18" charset="2"/>
              <a:buNone/>
            </a:pPr>
            <a:endParaRPr lang="tr-TR" smtClean="0"/>
          </a:p>
          <a:p>
            <a:pPr eaLnBrk="1" hangingPunct="1">
              <a:buFont typeface="Wingdings 2" pitchFamily="18" charset="2"/>
              <a:buNone/>
            </a:pPr>
            <a:endParaRPr lang="tr-TR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7030A0"/>
                </a:solidFill>
                <a:latin typeface="Forte" pitchFamily="66" charset="0"/>
              </a:rPr>
              <a:t>SORUN OLAN DAVRANIŞTAN SONRA</a:t>
            </a:r>
            <a:endParaRPr lang="tr-TR" b="1" dirty="0">
              <a:solidFill>
                <a:srgbClr val="7030A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tr-TR" sz="4000" b="1" dirty="0" smtClean="0">
                <a:solidFill>
                  <a:srgbClr val="FF0066"/>
                </a:solidFill>
              </a:rPr>
              <a:t>DİSİPLİN: </a:t>
            </a:r>
            <a:r>
              <a:rPr lang="tr-TR" dirty="0" smtClean="0"/>
              <a:t>çocuğun kabul edilebilir sosyal etkileşim kurallarını öğrenmesine yardımcı olmak. Çocuğu duyarlı bir yetişkinliğe hazırlamak.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tr-TR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Disiplin yalnız çocuklar için değildir!!!</a:t>
            </a:r>
          </a:p>
        </p:txBody>
      </p:sp>
      <p:sp>
        <p:nvSpPr>
          <p:cNvPr id="32771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7200" b="1" dirty="0" smtClean="0">
                <a:solidFill>
                  <a:srgbClr val="FF0000"/>
                </a:solidFill>
              </a:rPr>
              <a:t>NASIL BİR DİSİPLİN?</a:t>
            </a:r>
          </a:p>
        </p:txBody>
      </p:sp>
      <p:pic>
        <p:nvPicPr>
          <p:cNvPr id="38916" name="Picture 4" descr="C:\Users\VESTEL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2546"/>
            <a:ext cx="3135731" cy="1967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tr-TR" sz="4000" b="1" dirty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HAREKET VE YÜZ İFADELERİMİZİN </a:t>
            </a:r>
          </a:p>
          <a:p>
            <a:pPr algn="ctr">
              <a:buFontTx/>
              <a:buNone/>
            </a:pPr>
            <a:r>
              <a:rPr lang="tr-TR" sz="4000" b="1" dirty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KULLANDIĞIMIZ SÖZCÜKLERDEN SEKİZ </a:t>
            </a:r>
          </a:p>
          <a:p>
            <a:pPr algn="ctr">
              <a:buFontTx/>
              <a:buNone/>
            </a:pPr>
            <a:r>
              <a:rPr lang="tr-TR" sz="4000" b="1" dirty="0">
                <a:solidFill>
                  <a:schemeClr val="bg2">
                    <a:lumMod val="25000"/>
                  </a:schemeClr>
                </a:solidFill>
                <a:latin typeface="Agency FB" pitchFamily="34" charset="0"/>
              </a:rPr>
              <a:t>KAT DAHA GÜÇLÜ OLDUĞUNU BİLİYOR MUYDUNUZ?</a:t>
            </a:r>
          </a:p>
          <a:p>
            <a:pPr>
              <a:buFontTx/>
              <a:buNone/>
            </a:pPr>
            <a:endParaRPr lang="tr-TR" b="1" dirty="0">
              <a:solidFill>
                <a:srgbClr val="0000FF"/>
              </a:solidFill>
            </a:endParaRPr>
          </a:p>
          <a:p>
            <a:r>
              <a:rPr lang="tr-TR" sz="4400" b="1" dirty="0">
                <a:solidFill>
                  <a:srgbClr val="FFC000"/>
                </a:solidFill>
              </a:rPr>
              <a:t>SÖZ </a:t>
            </a:r>
            <a:r>
              <a:rPr lang="tr-TR" sz="4400" dirty="0"/>
              <a:t>              </a:t>
            </a:r>
            <a:r>
              <a:rPr lang="tr-TR" sz="4400" dirty="0" smtClean="0"/>
              <a:t>:  </a:t>
            </a:r>
            <a:r>
              <a:rPr lang="tr-TR" sz="4400" b="1" dirty="0">
                <a:solidFill>
                  <a:srgbClr val="FFC000"/>
                </a:solidFill>
              </a:rPr>
              <a:t>% 7 </a:t>
            </a:r>
            <a:r>
              <a:rPr lang="tr-TR" sz="4000" b="1" dirty="0">
                <a:solidFill>
                  <a:srgbClr val="FFC000"/>
                </a:solidFill>
              </a:rPr>
              <a:t>      </a:t>
            </a:r>
            <a:endParaRPr lang="tr-TR" sz="4000" b="1" dirty="0" smtClean="0">
              <a:solidFill>
                <a:srgbClr val="FFC000"/>
              </a:solidFill>
            </a:endParaRPr>
          </a:p>
          <a:p>
            <a:endParaRPr lang="tr-TR" sz="4000" b="1" dirty="0">
              <a:solidFill>
                <a:srgbClr val="FFC000"/>
              </a:solidFill>
            </a:endParaRP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</a:rPr>
              <a:t>SES TONU</a:t>
            </a:r>
            <a:r>
              <a:rPr lang="tr-TR" sz="44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tr-TR" sz="4400" dirty="0" smtClean="0"/>
              <a:t>: </a:t>
            </a:r>
            <a:r>
              <a:rPr lang="tr-TR" sz="4400" b="1" dirty="0" smtClean="0">
                <a:solidFill>
                  <a:schemeClr val="accent6">
                    <a:lumMod val="75000"/>
                  </a:schemeClr>
                </a:solidFill>
              </a:rPr>
              <a:t>% </a:t>
            </a: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</a:rPr>
              <a:t>35 </a:t>
            </a:r>
            <a:r>
              <a:rPr lang="tr-TR" sz="4000" b="1" u="sng" dirty="0">
                <a:solidFill>
                  <a:schemeClr val="accent6">
                    <a:lumMod val="75000"/>
                  </a:schemeClr>
                </a:solidFill>
              </a:rPr>
              <a:t>“SES İKİNCİ YÜZÜNÜZDÜR</a:t>
            </a:r>
            <a:r>
              <a:rPr lang="tr-TR" sz="4000" b="1" u="sng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endParaRPr lang="tr-TR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4400" b="1" dirty="0">
                <a:solidFill>
                  <a:schemeClr val="accent6">
                    <a:lumMod val="50000"/>
                  </a:schemeClr>
                </a:solidFill>
              </a:rPr>
              <a:t>BEDEN DİLİ</a:t>
            </a:r>
            <a:r>
              <a:rPr lang="tr-TR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4400" dirty="0"/>
              <a:t>:  </a:t>
            </a:r>
            <a:r>
              <a:rPr lang="tr-TR" sz="4400" b="1" dirty="0">
                <a:solidFill>
                  <a:schemeClr val="accent6">
                    <a:lumMod val="50000"/>
                  </a:schemeClr>
                </a:solidFill>
              </a:rPr>
              <a:t>% 58</a:t>
            </a:r>
          </a:p>
          <a:p>
            <a:pPr algn="r">
              <a:buFontTx/>
              <a:buNone/>
            </a:pPr>
            <a:endParaRPr lang="tr-TR" sz="1600" b="1" dirty="0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2667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mtClean="0"/>
              <a:t>Disiplinde de en etkili yöntem örnek olarak öğretmektir.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/>
              <a:t>Gerçek disiplin sevgi ve anlayış ister. Disiplin uğruna o evde yaşamın tadı kaçıyorsa evde disiplin değil yaptırım uygulanıyor demektir.</a:t>
            </a:r>
          </a:p>
        </p:txBody>
      </p:sp>
      <p:sp>
        <p:nvSpPr>
          <p:cNvPr id="34819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66"/>
                </a:solidFill>
                <a:latin typeface="Algerian" pitchFamily="82" charset="0"/>
              </a:rPr>
              <a:t>YASAK VE ÖĞÜT YERİNE ÖRNEK</a:t>
            </a:r>
          </a:p>
        </p:txBody>
      </p:sp>
      <p:pic>
        <p:nvPicPr>
          <p:cNvPr id="40964" name="Picture 6" descr="http://www.kenthaber.com/Resimler/2009/07/23/a75f0ebb-15f2-412c-bcbe-f1762ccf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5392"/>
            <a:ext cx="3857625" cy="235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/>
          <p:cNvSpPr>
            <a:spLocks noGrp="1"/>
          </p:cNvSpPr>
          <p:nvPr>
            <p:ph idx="1"/>
          </p:nvPr>
        </p:nvSpPr>
        <p:spPr>
          <a:xfrm>
            <a:off x="0" y="1484784"/>
            <a:ext cx="555496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tr-T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 OLUMSUZ DİSİPLİN YÖNTEMLERİ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tr-TR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Kızıp bağırma: </a:t>
            </a:r>
            <a:r>
              <a:rPr lang="tr-TR" dirty="0" smtClean="0"/>
              <a:t>Ne laf anlamaz </a:t>
            </a:r>
            <a:r>
              <a:rPr lang="tr-TR" dirty="0" err="1" smtClean="0"/>
              <a:t>çocuksunnnn</a:t>
            </a:r>
            <a:r>
              <a:rPr lang="tr-TR" dirty="0" smtClean="0"/>
              <a:t>!!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Tehdit etme: </a:t>
            </a:r>
            <a:r>
              <a:rPr lang="tr-TR" dirty="0" smtClean="0"/>
              <a:t>bir daha ellersen elini kırarım!!!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Sözle hor görme: </a:t>
            </a:r>
            <a:r>
              <a:rPr lang="tr-TR" dirty="0" smtClean="0"/>
              <a:t>Utan </a:t>
            </a:r>
            <a:r>
              <a:rPr lang="tr-TR" dirty="0" err="1" smtClean="0"/>
              <a:t>utann</a:t>
            </a:r>
            <a:r>
              <a:rPr lang="tr-TR" dirty="0" smtClean="0"/>
              <a:t>…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Sevgiyi esirgeme: </a:t>
            </a:r>
            <a:r>
              <a:rPr lang="tr-TR" dirty="0" smtClean="0"/>
              <a:t>Seni artık sevmiyorum</a:t>
            </a:r>
          </a:p>
        </p:txBody>
      </p:sp>
      <p:sp>
        <p:nvSpPr>
          <p:cNvPr id="35843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DIŞ KONTROLLÜ DİSİPLİN</a:t>
            </a:r>
            <a:endParaRPr lang="tr-T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8434" name="Picture 2" descr="http://www.tumsaglik.com/wp-content/uploads/2014/01/cocuga-baski-yapm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556792"/>
            <a:ext cx="3672408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ÖZDENETİM</a:t>
            </a:r>
            <a:r>
              <a:rPr lang="tr-TR" dirty="0" smtClean="0"/>
              <a:t> </a:t>
            </a:r>
            <a:r>
              <a:rPr lang="tr-TR" dirty="0" smtClean="0"/>
              <a:t>kişinin bazı kuralları benimsemesi ve dış uyarılara gerek kalmadan bu kurallara kendi kendine uymasıdır.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İlk temel ilke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 ve beklentileri açıklamak</a:t>
            </a:r>
            <a:r>
              <a:rPr lang="tr-TR" dirty="0" smtClean="0"/>
              <a:t>, ikinci temel ilke ise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desteklemektir</a:t>
            </a:r>
            <a:r>
              <a:rPr lang="tr-TR" dirty="0" smtClean="0"/>
              <a:t>.</a:t>
            </a:r>
          </a:p>
        </p:txBody>
      </p:sp>
      <p:sp>
        <p:nvSpPr>
          <p:cNvPr id="36867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b="1" u="sng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İÇ KONTROLLÜ DİSİPLİN </a:t>
            </a:r>
          </a:p>
        </p:txBody>
      </p:sp>
      <p:pic>
        <p:nvPicPr>
          <p:cNvPr id="17415" name="Picture 7" descr="http://strateji.istanbul.edu.tr/wp-content/uploads/2013/12/ickontro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89644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/>
          <p:cNvSpPr>
            <a:spLocks noGrp="1"/>
          </p:cNvSpPr>
          <p:nvPr>
            <p:ph idx="1"/>
          </p:nvPr>
        </p:nvSpPr>
        <p:spPr>
          <a:xfrm>
            <a:off x="0" y="1934568"/>
            <a:ext cx="6084168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 * </a:t>
            </a:r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AZARLAYACAĞINIZA – AÇIKLAYIN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Bunların </a:t>
            </a:r>
            <a:r>
              <a:rPr lang="tr-TR" dirty="0" smtClean="0"/>
              <a:t>yeri burası mı? Sana kaç kere söyledim.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Ali çanta ile paltonu kapının önüne bırakma kalabalık oluyor. İçeri götürmeni istiyorum</a:t>
            </a:r>
          </a:p>
          <a:p>
            <a:pPr eaLnBrk="1" hangingPunct="1"/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KIZACAĞINIZA – ÇOCUĞA ÖĞRETİN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çabuk </a:t>
            </a:r>
            <a:r>
              <a:rPr lang="tr-TR" dirty="0" smtClean="0"/>
              <a:t>oyuncaklarını topla  !!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Gel odanı beraber toplayalım</a:t>
            </a:r>
          </a:p>
        </p:txBody>
      </p:sp>
      <p:sp>
        <p:nvSpPr>
          <p:cNvPr id="37891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rgbClr val="FFFF00"/>
                </a:solidFill>
              </a:rPr>
              <a:t>ÖZDENETİM NASIL ELDE EDİLİR?</a:t>
            </a:r>
          </a:p>
        </p:txBody>
      </p:sp>
      <p:pic>
        <p:nvPicPr>
          <p:cNvPr id="19458" name="Picture 2" descr="http://medya.todayszaman.com/romanya/2013/02/18/kar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305983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6048672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</a:rPr>
              <a:t>YAPTIRIM UYGULAYACAĞINIZA – ÇOCUĞU İŞE KATIN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Tabaktakileri bitirmeden sofradan kalkmak yok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b="1" dirty="0" smtClean="0">
                <a:solidFill>
                  <a:srgbClr val="0070C0"/>
                </a:solidFill>
              </a:rPr>
              <a:t>YERİNE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- </a:t>
            </a:r>
            <a:r>
              <a:rPr lang="tr-TR" dirty="0" smtClean="0"/>
              <a:t>Ispanaktan yiyebileceğin kadarını kendin al ama hepsi bitecek anlaştık mı?</a:t>
            </a:r>
          </a:p>
        </p:txBody>
      </p:sp>
      <p:pic>
        <p:nvPicPr>
          <p:cNvPr id="20482" name="Picture 2" descr="http://www.sadikhavuz.com/alabalik/kamissallay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0" y="1916832"/>
            <a:ext cx="6661398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b="1" u="sng" dirty="0" smtClean="0">
                <a:solidFill>
                  <a:srgbClr val="FF0000"/>
                </a:solidFill>
              </a:rPr>
              <a:t>KABUL EDİLİR DAVRANIŞI TAKDİR EDİN</a:t>
            </a:r>
          </a:p>
          <a:p>
            <a:pPr eaLnBrk="1" hangingPunct="1">
              <a:buFontTx/>
              <a:buChar char="-"/>
            </a:pPr>
            <a:r>
              <a:rPr lang="tr-TR" dirty="0" smtClean="0"/>
              <a:t>Çantanı </a:t>
            </a:r>
            <a:r>
              <a:rPr lang="tr-TR" dirty="0" smtClean="0"/>
              <a:t>artık hep içeri götürüyorsun bu çok güzel…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Disiplin kazandırmada bir başka yöntem </a:t>
            </a:r>
            <a:r>
              <a:rPr lang="tr-TR" u="sng" dirty="0" smtClean="0">
                <a:solidFill>
                  <a:srgbClr val="0070C0"/>
                </a:solidFill>
              </a:rPr>
              <a:t>dikkati başka yöne çekmektir.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dirty="0" smtClean="0"/>
              <a:t>Yapma etme demek yerine </a:t>
            </a:r>
            <a:r>
              <a:rPr lang="tr-TR" dirty="0" smtClean="0">
                <a:solidFill>
                  <a:srgbClr val="FF0000"/>
                </a:solidFill>
              </a:rPr>
              <a:t>‘bak şimdi seninle ne oynayacağız?’</a:t>
            </a:r>
          </a:p>
        </p:txBody>
      </p:sp>
      <p:pic>
        <p:nvPicPr>
          <p:cNvPr id="21506" name="Picture 2" descr="http://www.sanalda1numara.org/tr/eklentiler/58993d1406223902t/alkis-gif-bravo-gifleri-110813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6" y="0"/>
            <a:ext cx="19621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file.blog-24.com/utili/90000/88000/88370/file/sevimli.gifler/sevgif2/i31262y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72607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692696"/>
            <a:ext cx="9128542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  </a:t>
            </a:r>
            <a:r>
              <a:rPr lang="tr-TR" sz="2400" dirty="0">
                <a:solidFill>
                  <a:srgbClr val="281AD8"/>
                </a:solidFill>
              </a:rPr>
              <a:t>U</a:t>
            </a:r>
            <a:r>
              <a:rPr lang="tr-TR" sz="2400" dirty="0">
                <a:solidFill>
                  <a:srgbClr val="281AD8"/>
                </a:solidFill>
                <a:cs typeface="Times New Roman" pitchFamily="18" charset="0"/>
              </a:rPr>
              <a:t>ygun sınırlar koymama</a:t>
            </a:r>
            <a:r>
              <a:rPr lang="tr-TR" sz="1200" dirty="0">
                <a:solidFill>
                  <a:srgbClr val="281AD8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Anne babanın kendi ruh durumları, çocuğun yapısı ve çevre koşulları nedeniyle çocuklarına karşı tutarsız davranmaları </a:t>
            </a:r>
            <a:endParaRPr lang="tr-TR" sz="2000" dirty="0" smtClean="0">
              <a:solidFill>
                <a:srgbClr val="281AD8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r>
              <a:rPr lang="tr-TR" sz="2400" dirty="0">
                <a:solidFill>
                  <a:srgbClr val="281AD8"/>
                </a:solidFill>
                <a:cs typeface="Times New Roman" pitchFamily="18" charset="0"/>
              </a:rPr>
              <a:t>Olumsuz yönlerine odaklaşma</a:t>
            </a:r>
            <a:endParaRPr lang="tr-TR" sz="2400" dirty="0">
              <a:solidFill>
                <a:srgbClr val="281AD8"/>
              </a:solidFill>
            </a:endParaRP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    Çocuğa küsme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     K</a:t>
            </a: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orkutma, utandırma, gururunu kırma 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    Dayak    </a:t>
            </a: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Bazı Ana Babalar, disiplini, sorun olduğu 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None/>
            </a:pP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zamanlarda başvurulacak uygulamalar olarak görürler.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None/>
            </a:pP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</a:t>
            </a: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Ana Babaların etkili ve kesin sınırlar koyamamasının bir nedeni de çocuklarının sevgisini kaybetme korkularıdır</a:t>
            </a:r>
            <a:r>
              <a:rPr lang="tr-TR" sz="2000" dirty="0">
                <a:solidFill>
                  <a:srgbClr val="FF9900"/>
                </a:solidFill>
                <a:cs typeface="Times New Roman" pitchFamily="18" charset="0"/>
              </a:rPr>
              <a:t>. </a:t>
            </a:r>
            <a:endParaRPr lang="tr-TR" sz="2000" dirty="0" smtClean="0">
              <a:solidFill>
                <a:srgbClr val="FF9900"/>
              </a:solidFill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</a:t>
            </a: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Bazı Ana Babalar, disiplini, sorun olduğu 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None/>
            </a:pP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zamanlarda başvurulacak uygulamalar olarak görürler.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None/>
            </a:pPr>
            <a:endParaRPr lang="tr-TR" sz="2000" dirty="0">
              <a:solidFill>
                <a:srgbClr val="281AD8"/>
              </a:solidFill>
            </a:endParaRPr>
          </a:p>
          <a:p>
            <a:pPr>
              <a:buClr>
                <a:schemeClr val="accent1"/>
              </a:buClr>
              <a:buSzPct val="150000"/>
              <a:buFont typeface="Wingdings" pitchFamily="2" charset="2"/>
              <a:buChar char="v"/>
            </a:pPr>
            <a:r>
              <a:rPr lang="tr-TR" sz="2000" dirty="0">
                <a:solidFill>
                  <a:srgbClr val="281AD8"/>
                </a:solidFill>
              </a:rPr>
              <a:t>  </a:t>
            </a:r>
            <a:r>
              <a:rPr lang="tr-TR" sz="2000" dirty="0">
                <a:solidFill>
                  <a:srgbClr val="281AD8"/>
                </a:solidFill>
                <a:cs typeface="Times New Roman" pitchFamily="18" charset="0"/>
              </a:rPr>
              <a:t>Ana Babaların etkili ve kesin sınırlar koyamamasının bir nedeni de çocuklarının sevgisini kaybetme korkularıdır</a:t>
            </a:r>
            <a:r>
              <a:rPr lang="tr-TR" sz="2000" dirty="0">
                <a:solidFill>
                  <a:srgbClr val="FF9900"/>
                </a:solidFill>
                <a:cs typeface="Times New Roman" pitchFamily="18" charset="0"/>
              </a:rPr>
              <a:t>. </a:t>
            </a:r>
            <a:endParaRPr lang="tr-TR" sz="2000" dirty="0">
              <a:solidFill>
                <a:srgbClr val="281AD8"/>
              </a:solidFill>
            </a:endParaRP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endParaRPr lang="tr-TR" sz="3600" dirty="0" smtClean="0">
              <a:solidFill>
                <a:srgbClr val="281AD8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00CC00"/>
              </a:buClr>
              <a:buSzPct val="160000"/>
              <a:buFont typeface="Wingdings" pitchFamily="2" charset="2"/>
              <a:buChar char="v"/>
            </a:pPr>
            <a:endParaRPr lang="tr-TR" sz="3600" dirty="0">
              <a:solidFill>
                <a:srgbClr val="281AD8"/>
              </a:solidFill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907704" y="10910"/>
            <a:ext cx="480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BUNUN YANI SIRA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tr-TR" sz="12800" b="1" dirty="0" smtClean="0">
                <a:latin typeface="Creepy" pitchFamily="82" charset="-94"/>
              </a:rPr>
              <a:t>DAYAK</a:t>
            </a:r>
            <a:endParaRPr lang="tr-TR" sz="6600" b="1" dirty="0">
              <a:latin typeface="Creepy" pitchFamily="82" charset="-94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1"/>
            <a:ext cx="9144000" cy="504056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DAYAK ÇOCUĞUN İÇ DİSİPLİN KAZANMASINA YARDIMCI OLMAZ.</a:t>
            </a:r>
          </a:p>
          <a:p>
            <a:pPr>
              <a:buFont typeface="Wingdings" pitchFamily="2" charset="2"/>
              <a:buNone/>
            </a:pPr>
            <a:r>
              <a:rPr lang="tr-TR" sz="1800" dirty="0" smtClean="0"/>
              <a:t> </a:t>
            </a:r>
            <a:r>
              <a:rPr lang="tr-TR" sz="1800" dirty="0"/>
              <a:t>Çocuk:  - Canım yandı ama bir şey   </a:t>
            </a:r>
          </a:p>
          <a:p>
            <a:pPr>
              <a:buFont typeface="Wingdings" pitchFamily="2" charset="2"/>
              <a:buNone/>
            </a:pPr>
            <a:r>
              <a:rPr lang="tr-TR" sz="1800" dirty="0"/>
              <a:t>               öğrendim demez.</a:t>
            </a:r>
          </a:p>
          <a:p>
            <a:pPr>
              <a:buFont typeface="Wingdings" pitchFamily="2" charset="2"/>
              <a:buNone/>
            </a:pPr>
            <a:r>
              <a:rPr lang="tr-TR" sz="1800" dirty="0"/>
              <a:t>            - Haksızlık bu! Beni anlamıyor!         </a:t>
            </a:r>
          </a:p>
          <a:p>
            <a:pPr>
              <a:buFont typeface="Wingdings" pitchFamily="2" charset="2"/>
              <a:buNone/>
            </a:pPr>
            <a:r>
              <a:rPr lang="tr-TR" sz="1800" dirty="0"/>
              <a:t>              Ondan nefret ediyorum diye  </a:t>
            </a:r>
          </a:p>
          <a:p>
            <a:pPr>
              <a:buFont typeface="Wingdings" pitchFamily="2" charset="2"/>
              <a:buNone/>
            </a:pPr>
            <a:r>
              <a:rPr lang="tr-TR" sz="1800" dirty="0"/>
              <a:t>              düşünecektir.</a:t>
            </a:r>
          </a:p>
          <a:p>
            <a:r>
              <a:rPr lang="tr-TR" sz="1800" dirty="0"/>
              <a:t>Dayak suçun cezası, </a:t>
            </a:r>
            <a:r>
              <a:rPr lang="tr-TR" sz="2400" b="1" dirty="0" smtClean="0">
                <a:solidFill>
                  <a:srgbClr val="7030A0"/>
                </a:solidFill>
              </a:rPr>
              <a:t>BİR BORCUN ÖDENMESİ </a:t>
            </a:r>
            <a:r>
              <a:rPr lang="tr-TR" sz="1800" dirty="0" smtClean="0"/>
              <a:t>olarak </a:t>
            </a:r>
            <a:r>
              <a:rPr lang="tr-TR" sz="1800" dirty="0"/>
              <a:t>görülür.</a:t>
            </a:r>
          </a:p>
          <a:p>
            <a:r>
              <a:rPr lang="tr-TR" sz="1800" dirty="0"/>
              <a:t>Dayak </a:t>
            </a:r>
            <a:r>
              <a:rPr lang="tr-TR" sz="2000" b="1" dirty="0" smtClean="0">
                <a:solidFill>
                  <a:srgbClr val="7030A0"/>
                </a:solidFill>
              </a:rPr>
              <a:t>EBEVEYN KENDİNİ GÜÇLÜ HİSSETMESİNİ SAĞLAR</a:t>
            </a:r>
            <a:r>
              <a:rPr lang="tr-TR" sz="1800" dirty="0" smtClean="0"/>
              <a:t>.</a:t>
            </a:r>
            <a:endParaRPr lang="tr-TR" sz="1800" dirty="0"/>
          </a:p>
          <a:p>
            <a:r>
              <a:rPr lang="tr-TR" sz="1800" dirty="0"/>
              <a:t>Dayak </a:t>
            </a:r>
            <a:r>
              <a:rPr lang="tr-TR" sz="2000" b="1" dirty="0" smtClean="0">
                <a:solidFill>
                  <a:srgbClr val="7030A0"/>
                </a:solidFill>
              </a:rPr>
              <a:t>ZAMANLA TEK DİSİPLİN YÖNTEMİ </a:t>
            </a:r>
            <a:r>
              <a:rPr lang="tr-TR" sz="1800" dirty="0" smtClean="0"/>
              <a:t>haline </a:t>
            </a:r>
            <a:r>
              <a:rPr lang="tr-TR" sz="1800" dirty="0"/>
              <a:t>gelir.</a:t>
            </a:r>
          </a:p>
          <a:p>
            <a:r>
              <a:rPr lang="tr-TR" sz="1800" dirty="0"/>
              <a:t>Dayak </a:t>
            </a:r>
            <a:r>
              <a:rPr lang="tr-TR" sz="1800" b="1" dirty="0" smtClean="0">
                <a:solidFill>
                  <a:srgbClr val="7030A0"/>
                </a:solidFill>
              </a:rPr>
              <a:t>SAĞLIKLI BİR EBEVEYN – ÇOCUK İLİŞKİSİNİN ÖNÜNÜ KESER.</a:t>
            </a:r>
          </a:p>
          <a:p>
            <a:r>
              <a:rPr lang="tr-TR" sz="1800" dirty="0" smtClean="0"/>
              <a:t>Dayak </a:t>
            </a:r>
            <a:r>
              <a:rPr lang="tr-TR" sz="2000" b="1" dirty="0" smtClean="0">
                <a:solidFill>
                  <a:srgbClr val="7030A0"/>
                </a:solidFill>
              </a:rPr>
              <a:t>ETKİLİ BİR DİSİPLİN YÖNTEMİ DEĞİLDİR.</a:t>
            </a:r>
          </a:p>
          <a:p>
            <a:r>
              <a:rPr lang="tr-TR" sz="1800" dirty="0" smtClean="0"/>
              <a:t>Dayak </a:t>
            </a:r>
            <a:r>
              <a:rPr lang="tr-TR" sz="2000" b="1" dirty="0" smtClean="0">
                <a:solidFill>
                  <a:srgbClr val="7030A0"/>
                </a:solidFill>
              </a:rPr>
              <a:t>İNSANİ BİR YÖNTEM DEĞİLDİR</a:t>
            </a:r>
            <a:r>
              <a:rPr lang="tr-TR" sz="1800" dirty="0" smtClean="0"/>
              <a:t>.</a:t>
            </a:r>
            <a:endParaRPr lang="tr-TR" sz="1800" dirty="0"/>
          </a:p>
          <a:p>
            <a:r>
              <a:rPr lang="tr-TR" sz="1800" dirty="0"/>
              <a:t>Dayak </a:t>
            </a:r>
            <a:r>
              <a:rPr lang="tr-TR" sz="2400" b="1" dirty="0" smtClean="0">
                <a:solidFill>
                  <a:srgbClr val="7030A0"/>
                </a:solidFill>
              </a:rPr>
              <a:t>BİR ŞEYLER ÖĞRETİR AMA NE ÖĞRETİR</a:t>
            </a:r>
            <a:r>
              <a:rPr lang="tr-TR" sz="1800" dirty="0" smtClean="0"/>
              <a:t> ?!?!?!?</a:t>
            </a:r>
            <a:endParaRPr lang="tr-TR" sz="1800" dirty="0"/>
          </a:p>
        </p:txBody>
      </p:sp>
      <p:pic>
        <p:nvPicPr>
          <p:cNvPr id="70660" name="Picture 4" descr="j02321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36174">
            <a:off x="7294333" y="-38430"/>
            <a:ext cx="1854200" cy="1819275"/>
          </a:xfrm>
        </p:spPr>
      </p:pic>
    </p:spTree>
    <p:extLst>
      <p:ext uri="{BB962C8B-B14F-4D97-AF65-F5344CB8AC3E}">
        <p14:creationId xmlns:p14="http://schemas.microsoft.com/office/powerpoint/2010/main" val="33547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Q2EZBAqJuIg/S7YIMFWwVgI/AAAAAAAAGcM/YziM4TjpFHc/s1600/Untitle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5301208"/>
            <a:ext cx="5328592" cy="144655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r-TR" sz="4400" b="1" u="sng" dirty="0" smtClean="0">
                <a:solidFill>
                  <a:srgbClr val="002060"/>
                </a:solidFill>
              </a:rPr>
              <a:t>ÇOCUĞUNUZU KİM EĞİTİYOR?</a:t>
            </a:r>
            <a:endParaRPr lang="tr-TR" sz="4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 descr="http://www.forumdas.com/eklenti/yilbasi6jq7fn6-gif.4170/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09274" y="908720"/>
            <a:ext cx="4925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TEŞEKKÜR EDERİM</a:t>
            </a:r>
            <a:endParaRPr lang="tr-TR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6096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en-US" b="1"/>
              <a:t>ANLAŞILMAK İSTERLER</a:t>
            </a:r>
            <a:r>
              <a:rPr lang="en-US"/>
              <a:t>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8600" y="2787650"/>
            <a:ext cx="8686800" cy="2836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ASLINDA ŞÖYLE DEMEKTEDİRLER :</a:t>
            </a:r>
            <a:endParaRPr lang="en-US" sz="2400" b="1"/>
          </a:p>
          <a:p>
            <a:r>
              <a:rPr lang="en-US" sz="4800" b="1"/>
              <a:t>*  BENİ ANLA !</a:t>
            </a:r>
          </a:p>
          <a:p>
            <a:r>
              <a:rPr lang="en-US" sz="4800" b="1"/>
              <a:t>*  BENİ DİNLE !</a:t>
            </a:r>
          </a:p>
          <a:p>
            <a:r>
              <a:rPr lang="en-US" sz="4800" b="1"/>
              <a:t>*  BANA SAYGI GÖSTER !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151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822379" y="2032000"/>
            <a:ext cx="58453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FFFF00"/>
                </a:solidFill>
              </a:rPr>
              <a:t>T</a:t>
            </a:r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utarlılık ve esneklik</a:t>
            </a:r>
            <a:endParaRPr lang="tr-TR" sz="3600" dirty="0">
              <a:solidFill>
                <a:srgbClr val="FFFF00"/>
              </a:solidFill>
            </a:endParaRPr>
          </a:p>
          <a:p>
            <a:pPr algn="ctr"/>
            <a:r>
              <a:rPr lang="tr-TR" sz="3600" b="1" dirty="0">
                <a:solidFill>
                  <a:srgbClr val="0070C0"/>
                </a:solidFill>
                <a:cs typeface="Times New Roman" pitchFamily="18" charset="0"/>
              </a:rPr>
              <a:t> gibi temel ilkeleri içermelidir.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133600" y="762000"/>
            <a:ext cx="50292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Disiplin</a:t>
            </a:r>
            <a:endParaRPr lang="tr-TR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828800" y="3429000"/>
            <a:ext cx="594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dirty="0">
                <a:solidFill>
                  <a:srgbClr val="0070C0"/>
                </a:solidFill>
                <a:cs typeface="Times New Roman" pitchFamily="18" charset="0"/>
              </a:rPr>
              <a:t>Araştırmalarda disiplin yöntemi olarak </a:t>
            </a:r>
            <a:r>
              <a:rPr lang="tr-TR" sz="3200" b="1" u="sng" dirty="0">
                <a:solidFill>
                  <a:srgbClr val="C00000"/>
                </a:solidFill>
                <a:cs typeface="Times New Roman" pitchFamily="18" charset="0"/>
              </a:rPr>
              <a:t>ödüllendirmenin</a:t>
            </a:r>
            <a:r>
              <a:rPr lang="tr-TR" sz="3200" dirty="0">
                <a:solidFill>
                  <a:srgbClr val="0070C0"/>
                </a:solidFill>
                <a:cs typeface="Times New Roman" pitchFamily="18" charset="0"/>
              </a:rPr>
              <a:t> ceza </a:t>
            </a:r>
            <a:r>
              <a:rPr lang="tr-TR" sz="3200" b="1" dirty="0">
                <a:solidFill>
                  <a:srgbClr val="0070C0"/>
                </a:solidFill>
                <a:cs typeface="Times New Roman" pitchFamily="18" charset="0"/>
              </a:rPr>
              <a:t>vermekten daha etkili olduğu saptanmıştır. </a:t>
            </a:r>
          </a:p>
        </p:txBody>
      </p:sp>
    </p:spTree>
    <p:extLst>
      <p:ext uri="{BB962C8B-B14F-4D97-AF65-F5344CB8AC3E}">
        <p14:creationId xmlns:p14="http://schemas.microsoft.com/office/powerpoint/2010/main" val="11763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027113" y="457200"/>
            <a:ext cx="727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  <a:latin typeface="Arial Black" pitchFamily="34" charset="0"/>
              </a:rPr>
              <a:t>HER KIZGINLIK BİR KURALLAR İHLALİDİR</a:t>
            </a:r>
            <a:endParaRPr 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52400" y="1250950"/>
            <a:ext cx="8875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Verdana" pitchFamily="34" charset="0"/>
              </a:rPr>
              <a:t>BİRBİRİNİZE KIZDIĞINIZDA DİKKAT EDİN ;</a:t>
            </a:r>
          </a:p>
          <a:p>
            <a:r>
              <a:rPr lang="en-US" sz="2400">
                <a:solidFill>
                  <a:schemeClr val="accent2"/>
                </a:solidFill>
                <a:latin typeface="Verdana" pitchFamily="34" charset="0"/>
              </a:rPr>
              <a:t>SİZİ RAHATSIZ EDEN O KİŞİNİN DAVRANIŞLARI DEĞİL,</a:t>
            </a:r>
          </a:p>
          <a:p>
            <a:r>
              <a:rPr lang="en-US" sz="2400" b="1">
                <a:solidFill>
                  <a:srgbClr val="990099"/>
                </a:solidFill>
                <a:latin typeface="Verdana" pitchFamily="34" charset="0"/>
              </a:rPr>
              <a:t>SİZİN KURALLARINIZDIR</a:t>
            </a:r>
            <a:r>
              <a:rPr lang="en-US" sz="2400">
                <a:solidFill>
                  <a:schemeClr val="accent2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3400" y="3155950"/>
            <a:ext cx="3884613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HANGİSİ DAHA ÖNEMLİ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</a:rPr>
              <a:t>İLİŞKİMİZ Mİ ?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</a:rPr>
              <a:t>KURALLAR MI?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74925" y="4679950"/>
            <a:ext cx="5619750" cy="1187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 Black" pitchFamily="34" charset="0"/>
              </a:rPr>
              <a:t>* ONUN KURALLARINI ÖĞRENİN</a:t>
            </a:r>
          </a:p>
          <a:p>
            <a:endParaRPr lang="en-US" sz="2400">
              <a:latin typeface="Arial Black" pitchFamily="34" charset="0"/>
            </a:endParaRPr>
          </a:p>
          <a:p>
            <a:r>
              <a:rPr lang="en-US" sz="2400">
                <a:latin typeface="Arial Black" pitchFamily="34" charset="0"/>
              </a:rPr>
              <a:t>* SİZİNKİLERİ AÇIKLAYIN</a:t>
            </a:r>
          </a:p>
        </p:txBody>
      </p:sp>
    </p:spTree>
    <p:extLst>
      <p:ext uri="{BB962C8B-B14F-4D97-AF65-F5344CB8AC3E}">
        <p14:creationId xmlns:p14="http://schemas.microsoft.com/office/powerpoint/2010/main" val="11977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2347</Words>
  <Application>Microsoft Office PowerPoint</Application>
  <PresentationFormat>Ekran Gösterisi (4:3)</PresentationFormat>
  <Paragraphs>441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Ofis Teması</vt:lpstr>
      <vt:lpstr>SAĞLIKLI EBEVEYN İLETİŞİMİ</vt:lpstr>
      <vt:lpstr>PowerPoint Sunusu</vt:lpstr>
      <vt:lpstr>PowerPoint Sunusu</vt:lpstr>
      <vt:lpstr>PowerPoint Sunusu</vt:lpstr>
      <vt:lpstr>ÇOCUKLARINIZA BULUNDUKLARI ORTAMIN VAZGEÇİLMEZ BİR ÜYESİ OLDUKLARINI HİSSETTİRİN</vt:lpstr>
      <vt:lpstr>PowerPoint Sunusu</vt:lpstr>
      <vt:lpstr>ANLAŞILMAK İSTERLER </vt:lpstr>
      <vt:lpstr>PowerPoint Sunusu</vt:lpstr>
      <vt:lpstr>PowerPoint Sunusu</vt:lpstr>
      <vt:lpstr>Sorumluluklarını yerine getirerek kazanmalarını sağlayın</vt:lpstr>
      <vt:lpstr>PowerPoint Sunusu</vt:lpstr>
      <vt:lpstr>PowerPoint Sunusu</vt:lpstr>
      <vt:lpstr>PowerPoint Sunusu</vt:lpstr>
      <vt:lpstr>PowerPoint Sunusu</vt:lpstr>
      <vt:lpstr>PowerPoint Sunusu</vt:lpstr>
      <vt:lpstr>SAĞLIKLI VE ETKİLİ ANNE – BABALAR İLE İLGİLİ TEMELDE SÖYLENECEKLER</vt:lpstr>
      <vt:lpstr>ÇOCUKLARIMIZA NEDEN GÜVENMEMİZ GEREKİYOR ?</vt:lpstr>
      <vt:lpstr>GÖRMEK İSTEMEDİĞİNİZİ DEĞİL, GÖRMEK İSTEDİĞİNİZİ SÖYLEYİN. </vt:lpstr>
      <vt:lpstr>PEKİ BUNU TAM OLARAK NASIL YAPACAĞIZ?</vt:lpstr>
      <vt:lpstr>OLUMLU DÜŞÜNCE BECERİLERİ GELİŞTİRMELERİNE YARDIMCI OLUN</vt:lpstr>
      <vt:lpstr>ÇOCUĞUNUZUN EN İYİ YÖNLERİNİ ORTAYA ÇIKARIN VE GELİŞTİRİN.</vt:lpstr>
      <vt:lpstr>SEVGİNİZİ GÖSTERİN</vt:lpstr>
      <vt:lpstr>                             KARDEŞLER ARASI İLİŞKİ</vt:lpstr>
      <vt:lpstr>PowerPoint Sunusu</vt:lpstr>
      <vt:lpstr>ÇOCUKLARIMIZI OLDUĞU GİBİ KABUL EDELİM</vt:lpstr>
      <vt:lpstr> ÇOCUĞUNUZU KOŞULSUZ KABUL </vt:lpstr>
      <vt:lpstr>ÇOCUKLARIMIZI OLUMLU DAVRANIŞLARIYLA, İYİ ÖZELLİKLERİYLE VE YAPABİLDİKLERİYLE FARK EDİN</vt:lpstr>
      <vt:lpstr> NEYİ İSTEDİĞİNİZE ODAKLANIN, NEYİ İSTEMEDİĞİNİZE DEĞİL </vt:lpstr>
      <vt:lpstr>ÇOCUKLARIMIZI KOŞULSUZ OLARAK SEVELİM</vt:lpstr>
      <vt:lpstr>ÇOCUKLARIMIZI KESİNLİKLE HİÇ KİMSEYLE KIYASLAMAYALIM </vt:lpstr>
      <vt:lpstr>PowerPoint Sunusu</vt:lpstr>
      <vt:lpstr>PowerPoint Sunusu</vt:lpstr>
      <vt:lpstr>PowerPoint Sunusu</vt:lpstr>
      <vt:lpstr>PowerPoint Sunusu</vt:lpstr>
      <vt:lpstr>ÇOCUKLARIMIZIN “KENDİLERİ OLMALARI” İÇİN FIRSATLAR OLUŞTURALIM</vt:lpstr>
      <vt:lpstr>PowerPoint Sunusu</vt:lpstr>
      <vt:lpstr>ÇOCUKLARIMIZIN HER ZAMAN DOĞRU DAVRANMALARINI DOĞRU DÜŞÜNMELERİNİ VE MÜKEMMEL OLMALARINI BEKLEMEYELİM </vt:lpstr>
      <vt:lpstr>ÇOCUKLARIMIZIN YAŞADIKLARI OLUMLU VE OLUMSUZ DUYGULARI İFADE ETMELERİNE İMKAN SAĞLAYALIM </vt:lpstr>
      <vt:lpstr>ÇOCUKLARINIZI ETKİLİ BİR ŞEKİLDE DİNLEYİN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</vt:lpstr>
      <vt:lpstr>Kabul edilmeyen davranışlara cezasız nasıl engel olabiliriz?</vt:lpstr>
      <vt:lpstr>PowerPoint Sunusu</vt:lpstr>
      <vt:lpstr>B- SORUN OLAN DAVRANIŞ SIRASINDA</vt:lpstr>
      <vt:lpstr>PowerPoint Sunusu</vt:lpstr>
      <vt:lpstr>SORUN OLAN DAVRANIŞTAN SONRA</vt:lpstr>
      <vt:lpstr>NASIL BİR DİSİPLİN?</vt:lpstr>
      <vt:lpstr>YASAK VE ÖĞÜT YERİNE ÖRNEK</vt:lpstr>
      <vt:lpstr>DIŞ KONTROLLÜ DİSİPLİN</vt:lpstr>
      <vt:lpstr>İÇ KONTROLLÜ DİSİPLİN </vt:lpstr>
      <vt:lpstr>ÖZDENETİM NASIL ELDE EDİLİR?</vt:lpstr>
      <vt:lpstr>PowerPoint Sunusu</vt:lpstr>
      <vt:lpstr>PowerPoint Sunusu</vt:lpstr>
      <vt:lpstr>PowerPoint Sunusu</vt:lpstr>
      <vt:lpstr>DAYAK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</dc:creator>
  <cp:lastModifiedBy>tr</cp:lastModifiedBy>
  <cp:revision>38</cp:revision>
  <dcterms:created xsi:type="dcterms:W3CDTF">2014-12-28T18:47:33Z</dcterms:created>
  <dcterms:modified xsi:type="dcterms:W3CDTF">2015-01-05T10:33:26Z</dcterms:modified>
</cp:coreProperties>
</file>