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73" r:id="rId3"/>
    <p:sldId id="281" r:id="rId4"/>
    <p:sldId id="277" r:id="rId5"/>
    <p:sldId id="278" r:id="rId6"/>
    <p:sldId id="275" r:id="rId7"/>
    <p:sldId id="274" r:id="rId8"/>
    <p:sldId id="276" r:id="rId9"/>
    <p:sldId id="279" r:id="rId10"/>
    <p:sldId id="344" r:id="rId11"/>
    <p:sldId id="345" r:id="rId12"/>
    <p:sldId id="346" r:id="rId13"/>
    <p:sldId id="341" r:id="rId14"/>
    <p:sldId id="282" r:id="rId15"/>
    <p:sldId id="342" r:id="rId16"/>
    <p:sldId id="343" r:id="rId17"/>
    <p:sldId id="288" r:id="rId18"/>
    <p:sldId id="347" r:id="rId19"/>
    <p:sldId id="350" r:id="rId20"/>
    <p:sldId id="283" r:id="rId21"/>
    <p:sldId id="351" r:id="rId22"/>
    <p:sldId id="356" r:id="rId23"/>
    <p:sldId id="348" r:id="rId24"/>
    <p:sldId id="357" r:id="rId25"/>
    <p:sldId id="349" r:id="rId26"/>
    <p:sldId id="284" r:id="rId27"/>
    <p:sldId id="355" r:id="rId28"/>
    <p:sldId id="366" r:id="rId29"/>
    <p:sldId id="354" r:id="rId30"/>
    <p:sldId id="285" r:id="rId31"/>
    <p:sldId id="359" r:id="rId32"/>
    <p:sldId id="360" r:id="rId33"/>
    <p:sldId id="358" r:id="rId34"/>
    <p:sldId id="258" r:id="rId35"/>
    <p:sldId id="286" r:id="rId36"/>
    <p:sldId id="313" r:id="rId37"/>
    <p:sldId id="352" r:id="rId38"/>
    <p:sldId id="353" r:id="rId39"/>
    <p:sldId id="361" r:id="rId40"/>
    <p:sldId id="362" r:id="rId41"/>
    <p:sldId id="293" r:id="rId42"/>
    <p:sldId id="302" r:id="rId43"/>
    <p:sldId id="303" r:id="rId44"/>
    <p:sldId id="304" r:id="rId45"/>
    <p:sldId id="305" r:id="rId46"/>
    <p:sldId id="306" r:id="rId47"/>
    <p:sldId id="307" r:id="rId48"/>
    <p:sldId id="363" r:id="rId49"/>
    <p:sldId id="364" r:id="rId50"/>
    <p:sldId id="365" r:id="rId51"/>
    <p:sldId id="367" r:id="rId52"/>
    <p:sldId id="370" r:id="rId53"/>
    <p:sldId id="371" r:id="rId54"/>
    <p:sldId id="372" r:id="rId55"/>
    <p:sldId id="368" r:id="rId56"/>
    <p:sldId id="369" r:id="rId5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6600FF"/>
    <a:srgbClr val="CC0099"/>
    <a:srgbClr val="281AD8"/>
    <a:srgbClr val="F7D7F3"/>
    <a:srgbClr val="F7C1DC"/>
    <a:srgbClr val="FF7C80"/>
    <a:srgbClr val="00FF00"/>
    <a:srgbClr val="EAF7A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956" y="-4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61D395-2F9A-4C89-A211-ED7770949282}" type="datetimeFigureOut">
              <a:rPr lang="tr-TR" smtClean="0"/>
              <a:pPr/>
              <a:t>28.12.2014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EB9597-125F-4757-9518-B4DF018968D2}" type="slidenum">
              <a:rPr lang="tr-TR" smtClean="0"/>
              <a:pPr/>
              <a:t>‹#›</a:t>
            </a:fld>
            <a:endParaRPr lang="tr-TR"/>
          </a:p>
        </p:txBody>
      </p:sp>
    </p:spTree>
    <p:extLst>
      <p:ext uri="{BB962C8B-B14F-4D97-AF65-F5344CB8AC3E}">
        <p14:creationId xmlns:p14="http://schemas.microsoft.com/office/powerpoint/2010/main" val="1872473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5B95A8-CEC6-4778-AE34-7B7F39B802B2}" type="slidenum">
              <a:rPr lang="tr-TR"/>
              <a:pPr/>
              <a:t>7</a:t>
            </a:fld>
            <a:endParaRPr lang="tr-TR"/>
          </a:p>
        </p:txBody>
      </p:sp>
      <p:sp>
        <p:nvSpPr>
          <p:cNvPr id="609282" name="Rectangle 2"/>
          <p:cNvSpPr>
            <a:spLocks noGrp="1" noRot="1" noChangeAspect="1" noChangeArrowheads="1" noTextEdit="1"/>
          </p:cNvSpPr>
          <p:nvPr>
            <p:ph type="sldImg"/>
          </p:nvPr>
        </p:nvSpPr>
        <p:spPr>
          <a:ln/>
        </p:spPr>
      </p:sp>
      <p:sp>
        <p:nvSpPr>
          <p:cNvPr id="60928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3729D8-FE47-421D-825B-66EE99E925D9}" type="slidenum">
              <a:rPr lang="tr-TR"/>
              <a:pPr/>
              <a:t>45</a:t>
            </a:fld>
            <a:endParaRPr lang="tr-T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939559E0-8775-4543-A6E7-403BEF4276B4}" type="datetimeFigureOut">
              <a:rPr lang="tr-TR" smtClean="0"/>
              <a:pPr/>
              <a:t>28.12.2014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AA373CB-EFF7-448A-922F-0F0C49ABAC14}"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39559E0-8775-4543-A6E7-403BEF4276B4}" type="datetimeFigureOut">
              <a:rPr lang="tr-TR" smtClean="0"/>
              <a:pPr/>
              <a:t>28.12.2014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AA373CB-EFF7-448A-922F-0F0C49ABAC14}"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39559E0-8775-4543-A6E7-403BEF4276B4}" type="datetimeFigureOut">
              <a:rPr lang="tr-TR" smtClean="0"/>
              <a:pPr/>
              <a:t>28.12.2014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AA373CB-EFF7-448A-922F-0F0C49ABAC14}"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1066800" y="838200"/>
            <a:ext cx="77724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1066800" y="210185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Küçük Resim Yer Tutucusu"/>
          <p:cNvSpPr>
            <a:spLocks noGrp="1"/>
          </p:cNvSpPr>
          <p:nvPr>
            <p:ph type="clipArt" sz="half" idx="2"/>
          </p:nvPr>
        </p:nvSpPr>
        <p:spPr>
          <a:xfrm>
            <a:off x="5029200" y="2101850"/>
            <a:ext cx="3810000" cy="4114800"/>
          </a:xfrm>
        </p:spPr>
        <p:txBody>
          <a:bodyPr/>
          <a:lstStyle/>
          <a:p>
            <a:endParaRPr lang="tr-TR"/>
          </a:p>
        </p:txBody>
      </p:sp>
      <p:sp>
        <p:nvSpPr>
          <p:cNvPr id="5" name="4 Veri Yer Tutucusu"/>
          <p:cNvSpPr>
            <a:spLocks noGrp="1"/>
          </p:cNvSpPr>
          <p:nvPr>
            <p:ph type="dt" sz="half" idx="10"/>
          </p:nvPr>
        </p:nvSpPr>
        <p:spPr>
          <a:xfrm>
            <a:off x="1066800" y="6413500"/>
            <a:ext cx="1905000" cy="457200"/>
          </a:xfrm>
        </p:spPr>
        <p:txBody>
          <a:bodyPr/>
          <a:lstStyle>
            <a:lvl1pPr>
              <a:defRPr/>
            </a:lvl1pPr>
          </a:lstStyle>
          <a:p>
            <a:endParaRPr lang="tr-TR"/>
          </a:p>
        </p:txBody>
      </p:sp>
      <p:sp>
        <p:nvSpPr>
          <p:cNvPr id="6" name="5 Altbilgi Yer Tutucusu"/>
          <p:cNvSpPr>
            <a:spLocks noGrp="1"/>
          </p:cNvSpPr>
          <p:nvPr>
            <p:ph type="ftr" sz="quarter" idx="11"/>
          </p:nvPr>
        </p:nvSpPr>
        <p:spPr>
          <a:xfrm>
            <a:off x="3429000" y="6413500"/>
            <a:ext cx="2895600" cy="457200"/>
          </a:xfrm>
        </p:spPr>
        <p:txBody>
          <a:bodyPr/>
          <a:lstStyle>
            <a:lvl1pPr>
              <a:defRPr/>
            </a:lvl1pPr>
          </a:lstStyle>
          <a:p>
            <a:r>
              <a:rPr lang="tr-TR"/>
              <a:t>ŞENOL YİĞİT</a:t>
            </a:r>
          </a:p>
        </p:txBody>
      </p:sp>
      <p:sp>
        <p:nvSpPr>
          <p:cNvPr id="7" name="6 Slayt Numarası Yer Tutucusu"/>
          <p:cNvSpPr>
            <a:spLocks noGrp="1"/>
          </p:cNvSpPr>
          <p:nvPr>
            <p:ph type="sldNum" sz="quarter" idx="12"/>
          </p:nvPr>
        </p:nvSpPr>
        <p:spPr>
          <a:xfrm>
            <a:off x="8229600" y="6413500"/>
            <a:ext cx="914400" cy="457200"/>
          </a:xfrm>
        </p:spPr>
        <p:txBody>
          <a:bodyPr/>
          <a:lstStyle>
            <a:lvl1pPr>
              <a:defRPr/>
            </a:lvl1pPr>
          </a:lstStyle>
          <a:p>
            <a:fld id="{77D0D5A4-30ED-42A5-9A1C-49D9208A37EA}" type="slidenum">
              <a:rPr lang="tr-TR"/>
              <a:pPr/>
              <a:t>‹#›</a:t>
            </a:fld>
            <a:endParaRPr lang="tr-TR" sz="1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39559E0-8775-4543-A6E7-403BEF4276B4}" type="datetimeFigureOut">
              <a:rPr lang="tr-TR" smtClean="0"/>
              <a:pPr/>
              <a:t>28.12.2014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AA373CB-EFF7-448A-922F-0F0C49ABAC14}"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939559E0-8775-4543-A6E7-403BEF4276B4}" type="datetimeFigureOut">
              <a:rPr lang="tr-TR" smtClean="0"/>
              <a:pPr/>
              <a:t>28.12.2014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AA373CB-EFF7-448A-922F-0F0C49ABAC14}"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939559E0-8775-4543-A6E7-403BEF4276B4}" type="datetimeFigureOut">
              <a:rPr lang="tr-TR" smtClean="0"/>
              <a:pPr/>
              <a:t>28.12.2014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AA373CB-EFF7-448A-922F-0F0C49ABAC14}"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939559E0-8775-4543-A6E7-403BEF4276B4}" type="datetimeFigureOut">
              <a:rPr lang="tr-TR" smtClean="0"/>
              <a:pPr/>
              <a:t>28.12.2014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5AA373CB-EFF7-448A-922F-0F0C49ABAC14}"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939559E0-8775-4543-A6E7-403BEF4276B4}" type="datetimeFigureOut">
              <a:rPr lang="tr-TR" smtClean="0"/>
              <a:pPr/>
              <a:t>28.12.2014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5AA373CB-EFF7-448A-922F-0F0C49ABAC14}"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939559E0-8775-4543-A6E7-403BEF4276B4}" type="datetimeFigureOut">
              <a:rPr lang="tr-TR" smtClean="0"/>
              <a:pPr/>
              <a:t>28.12.2014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5AA373CB-EFF7-448A-922F-0F0C49ABAC14}"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939559E0-8775-4543-A6E7-403BEF4276B4}" type="datetimeFigureOut">
              <a:rPr lang="tr-TR" smtClean="0"/>
              <a:pPr/>
              <a:t>28.12.2014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AA373CB-EFF7-448A-922F-0F0C49ABAC14}"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939559E0-8775-4543-A6E7-403BEF4276B4}" type="datetimeFigureOut">
              <a:rPr lang="tr-TR" smtClean="0"/>
              <a:pPr/>
              <a:t>28.12.2014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AA373CB-EFF7-448A-922F-0F0C49ABAC14}"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9559E0-8775-4543-A6E7-403BEF4276B4}" type="datetimeFigureOut">
              <a:rPr lang="tr-TR" smtClean="0"/>
              <a:pPr/>
              <a:t>28.12.2014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373CB-EFF7-448A-922F-0F0C49ABAC14}"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3.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4.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5.w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36.wmf"/><Relationship Id="rId4" Type="http://schemas.openxmlformats.org/officeDocument/2006/relationships/oleObject" Target="../embeddings/oleObject4.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37.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3 Metin kutusu"/>
          <p:cNvSpPr txBox="1"/>
          <p:nvPr/>
        </p:nvSpPr>
        <p:spPr>
          <a:xfrm>
            <a:off x="0" y="260648"/>
            <a:ext cx="91440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ANNE BABA TUTUMLARI </a:t>
            </a:r>
            <a:endParaRPr lang="tr-TR"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Picture 8" descr="1"/>
          <p:cNvPicPr>
            <a:picLocks noChangeAspect="1" noChangeArrowheads="1"/>
          </p:cNvPicPr>
          <p:nvPr/>
        </p:nvPicPr>
        <p:blipFill>
          <a:blip r:embed="rId3" cstate="print"/>
          <a:srcRect/>
          <a:stretch>
            <a:fillRect/>
          </a:stretch>
        </p:blipFill>
        <p:spPr bwMode="auto">
          <a:xfrm>
            <a:off x="0" y="1484784"/>
            <a:ext cx="9144000" cy="4013200"/>
          </a:xfrm>
          <a:prstGeom prst="rect">
            <a:avLst/>
          </a:prstGeom>
          <a:ln>
            <a:noFill/>
          </a:ln>
          <a:effectLst>
            <a:softEdge rad="112500"/>
          </a:effectLst>
        </p:spPr>
      </p:pic>
      <p:sp>
        <p:nvSpPr>
          <p:cNvPr id="6" name="5 Dikdörtgen"/>
          <p:cNvSpPr/>
          <p:nvPr/>
        </p:nvSpPr>
        <p:spPr>
          <a:xfrm>
            <a:off x="-1476672" y="5733256"/>
            <a:ext cx="12148588" cy="95410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2800" b="1" cap="none" spc="0" dirty="0" smtClean="0">
                <a:ln w="11430"/>
                <a:effectLst>
                  <a:outerShdw blurRad="80000" dist="40000" dir="5040000" algn="tl">
                    <a:srgbClr val="000000">
                      <a:alpha val="30000"/>
                    </a:srgbClr>
                  </a:outerShdw>
                </a:effectLst>
              </a:rPr>
              <a:t>PSİKOLOJİK DANIŞMAN</a:t>
            </a:r>
          </a:p>
          <a:p>
            <a:pPr algn="ctr"/>
            <a:r>
              <a:rPr lang="tr-TR" sz="2800" b="1" cap="none" spc="0" dirty="0" smtClean="0">
                <a:ln w="11430"/>
                <a:effectLst>
                  <a:outerShdw blurRad="80000" dist="40000" dir="5040000" algn="tl">
                    <a:srgbClr val="000000">
                      <a:alpha val="30000"/>
                    </a:srgbClr>
                  </a:outerShdw>
                </a:effectLst>
              </a:rPr>
              <a:t> VE REHBER ÖĞRETMEN CANSU AKALP</a:t>
            </a:r>
            <a:endParaRPr lang="tr-TR" sz="2800" b="1" cap="none" spc="0" dirty="0">
              <a:ln w="11430"/>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58370" name="Picture 2" descr="C:\Users\tr\Desktop\slide_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3649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988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a:solidFill>
            <a:schemeClr val="accent3">
              <a:lumMod val="20000"/>
              <a:lumOff val="80000"/>
            </a:schemeClr>
          </a:solidFill>
        </p:spPr>
        <p:txBody>
          <a:bodyPr>
            <a:normAutofit fontScale="92500" lnSpcReduction="10000"/>
          </a:bodyPr>
          <a:lstStyle/>
          <a:p>
            <a:r>
              <a:rPr lang="tr-TR" b="1" dirty="0" smtClean="0">
                <a:solidFill>
                  <a:schemeClr val="accent6">
                    <a:lumMod val="75000"/>
                  </a:schemeClr>
                </a:solidFill>
              </a:rPr>
              <a:t>1. </a:t>
            </a:r>
            <a:r>
              <a:rPr lang="tr-TR" b="1" dirty="0">
                <a:solidFill>
                  <a:schemeClr val="accent6">
                    <a:lumMod val="75000"/>
                  </a:schemeClr>
                </a:solidFill>
              </a:rPr>
              <a:t>Şimdi ve burada olanı duyma ve görme (algılama) </a:t>
            </a:r>
            <a:r>
              <a:rPr lang="tr-TR" b="1" dirty="0" smtClean="0">
                <a:solidFill>
                  <a:schemeClr val="accent6">
                    <a:lumMod val="75000"/>
                  </a:schemeClr>
                </a:solidFill>
              </a:rPr>
              <a:t>özgürlüğü</a:t>
            </a:r>
          </a:p>
          <a:p>
            <a:endParaRPr lang="tr-TR" b="1" dirty="0">
              <a:solidFill>
                <a:schemeClr val="accent6">
                  <a:lumMod val="75000"/>
                </a:schemeClr>
              </a:solidFill>
            </a:endParaRPr>
          </a:p>
          <a:p>
            <a:r>
              <a:rPr lang="tr-TR" b="1" dirty="0">
                <a:solidFill>
                  <a:srgbClr val="00B050"/>
                </a:solidFill>
              </a:rPr>
              <a:t>2. Kendi düşündüğünü olduğu gibi ifade edebilme </a:t>
            </a:r>
            <a:r>
              <a:rPr lang="tr-TR" b="1" dirty="0" smtClean="0">
                <a:solidFill>
                  <a:srgbClr val="00B050"/>
                </a:solidFill>
              </a:rPr>
              <a:t>özgürlüğü</a:t>
            </a:r>
          </a:p>
          <a:p>
            <a:endParaRPr lang="tr-TR" b="1" dirty="0">
              <a:solidFill>
                <a:srgbClr val="00B050"/>
              </a:solidFill>
            </a:endParaRPr>
          </a:p>
          <a:p>
            <a:r>
              <a:rPr lang="tr-TR" b="1" dirty="0">
                <a:solidFill>
                  <a:srgbClr val="CC0099"/>
                </a:solidFill>
              </a:rPr>
              <a:t>3. Kendi duygularını olduğu gibi ifade edebilme </a:t>
            </a:r>
            <a:r>
              <a:rPr lang="tr-TR" b="1" dirty="0" smtClean="0">
                <a:solidFill>
                  <a:srgbClr val="CC0099"/>
                </a:solidFill>
              </a:rPr>
              <a:t>özgürlüğü</a:t>
            </a:r>
          </a:p>
          <a:p>
            <a:endParaRPr lang="tr-TR" b="1" dirty="0">
              <a:solidFill>
                <a:srgbClr val="CC0099"/>
              </a:solidFill>
            </a:endParaRPr>
          </a:p>
          <a:p>
            <a:r>
              <a:rPr lang="tr-TR" b="1" dirty="0">
                <a:solidFill>
                  <a:srgbClr val="FF0000"/>
                </a:solidFill>
              </a:rPr>
              <a:t>4. Kendi arzularına göre bir şeyi isteme ya da reddetme </a:t>
            </a:r>
            <a:r>
              <a:rPr lang="tr-TR" b="1" dirty="0" smtClean="0">
                <a:solidFill>
                  <a:srgbClr val="FF0000"/>
                </a:solidFill>
              </a:rPr>
              <a:t>özgürlüğü</a:t>
            </a:r>
          </a:p>
          <a:p>
            <a:endParaRPr lang="tr-TR" b="1" dirty="0">
              <a:solidFill>
                <a:srgbClr val="FF0000"/>
              </a:solidFill>
            </a:endParaRPr>
          </a:p>
          <a:p>
            <a:r>
              <a:rPr lang="tr-TR" b="1" dirty="0">
                <a:solidFill>
                  <a:schemeClr val="accent5">
                    <a:lumMod val="50000"/>
                  </a:schemeClr>
                </a:solidFill>
              </a:rPr>
              <a:t>5. Olmak istediği yönde gelişerek kendi özünü gerçekleştirme özgürlüğü</a:t>
            </a:r>
          </a:p>
          <a:p>
            <a:endParaRPr lang="tr-TR" dirty="0"/>
          </a:p>
        </p:txBody>
      </p:sp>
    </p:spTree>
    <p:extLst>
      <p:ext uri="{BB962C8B-B14F-4D97-AF65-F5344CB8AC3E}">
        <p14:creationId xmlns:p14="http://schemas.microsoft.com/office/powerpoint/2010/main" val="3389947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268760"/>
          </a:xfrm>
          <a:gradFill>
            <a:gsLst>
              <a:gs pos="21000">
                <a:srgbClr val="FFF200"/>
              </a:gs>
              <a:gs pos="45000">
                <a:srgbClr val="FF7A00"/>
              </a:gs>
              <a:gs pos="92000">
                <a:schemeClr val="accent3">
                  <a:lumMod val="40000"/>
                  <a:lumOff val="60000"/>
                </a:schemeClr>
              </a:gs>
              <a:gs pos="100000">
                <a:srgbClr val="4D0808"/>
              </a:gs>
            </a:gsLst>
            <a:lin ang="5400000" scaled="0"/>
          </a:gradFill>
        </p:spPr>
        <p:txBody>
          <a:bodyPr>
            <a:noAutofit/>
          </a:bodyPr>
          <a:lstStyle/>
          <a:p>
            <a:r>
              <a:rPr lang="tr-TR" sz="4800" b="1" dirty="0" smtClean="0">
                <a:solidFill>
                  <a:srgbClr val="7030A0"/>
                </a:solidFill>
              </a:rPr>
              <a:t>EBEVEYN TUTUMLARIMIZ NELERDİR?</a:t>
            </a:r>
            <a:endParaRPr lang="tr-TR" sz="4800" b="1" dirty="0">
              <a:solidFill>
                <a:srgbClr val="7030A0"/>
              </a:solidFill>
            </a:endParaRPr>
          </a:p>
        </p:txBody>
      </p:sp>
      <p:sp>
        <p:nvSpPr>
          <p:cNvPr id="3" name="İçerik Yer Tutucusu 2"/>
          <p:cNvSpPr>
            <a:spLocks noGrp="1"/>
          </p:cNvSpPr>
          <p:nvPr>
            <p:ph idx="1"/>
          </p:nvPr>
        </p:nvSpPr>
        <p:spPr>
          <a:xfrm>
            <a:off x="0" y="1268760"/>
            <a:ext cx="9144000" cy="5589240"/>
          </a:xfrm>
          <a:solidFill>
            <a:schemeClr val="accent6">
              <a:lumMod val="60000"/>
              <a:lumOff val="40000"/>
            </a:schemeClr>
          </a:solidFill>
        </p:spPr>
        <p:txBody>
          <a:bodyPr>
            <a:normAutofit fontScale="92500" lnSpcReduction="10000"/>
          </a:bodyPr>
          <a:lstStyle/>
          <a:p>
            <a:r>
              <a:rPr lang="tr-TR" sz="4800" b="1" dirty="0" smtClean="0">
                <a:solidFill>
                  <a:srgbClr val="00B050"/>
                </a:solidFill>
                <a:latin typeface="Baskerville Old Face" pitchFamily="18" charset="0"/>
              </a:rPr>
              <a:t>MÜKEMMELİYETÇİ TUTUM</a:t>
            </a:r>
          </a:p>
          <a:p>
            <a:endParaRPr lang="tr-TR" sz="4400" b="1" dirty="0" smtClean="0">
              <a:solidFill>
                <a:srgbClr val="00B050"/>
              </a:solidFill>
              <a:latin typeface="Baskerville Old Face" pitchFamily="18" charset="0"/>
            </a:endParaRPr>
          </a:p>
          <a:p>
            <a:r>
              <a:rPr lang="tr-TR" sz="4800" b="1" dirty="0" smtClean="0">
                <a:solidFill>
                  <a:schemeClr val="accent6">
                    <a:lumMod val="50000"/>
                  </a:schemeClr>
                </a:solidFill>
                <a:latin typeface="Baskerville Old Face" pitchFamily="18" charset="0"/>
              </a:rPr>
              <a:t>OTORİTER- BASKICI TUTUM</a:t>
            </a:r>
          </a:p>
          <a:p>
            <a:endParaRPr lang="tr-TR" sz="4000" b="1" dirty="0" smtClean="0">
              <a:solidFill>
                <a:schemeClr val="accent6">
                  <a:lumMod val="50000"/>
                </a:schemeClr>
              </a:solidFill>
              <a:latin typeface="Baskerville Old Face" pitchFamily="18" charset="0"/>
            </a:endParaRPr>
          </a:p>
          <a:p>
            <a:r>
              <a:rPr lang="tr-TR" sz="4800" b="1" dirty="0" smtClean="0">
                <a:solidFill>
                  <a:srgbClr val="CC0099"/>
                </a:solidFill>
                <a:latin typeface="Baskerville Old Face" pitchFamily="18" charset="0"/>
              </a:rPr>
              <a:t>AŞIRI KORUYUCU TUTUM </a:t>
            </a:r>
          </a:p>
          <a:p>
            <a:endParaRPr lang="tr-TR" sz="4000" b="1" dirty="0" smtClean="0">
              <a:solidFill>
                <a:srgbClr val="CC0099"/>
              </a:solidFill>
              <a:latin typeface="Baskerville Old Face" pitchFamily="18" charset="0"/>
            </a:endParaRPr>
          </a:p>
          <a:p>
            <a:r>
              <a:rPr lang="tr-TR" sz="4800" b="1" dirty="0" smtClean="0">
                <a:solidFill>
                  <a:srgbClr val="00B0F0"/>
                </a:solidFill>
                <a:latin typeface="Baskerville Old Face" pitchFamily="18" charset="0"/>
              </a:rPr>
              <a:t>DEMOKRATİK- SAĞLIKLI  TUTUM</a:t>
            </a:r>
          </a:p>
          <a:p>
            <a:endParaRPr lang="tr-TR" dirty="0" smtClean="0">
              <a:latin typeface="Baskerville Old Face" pitchFamily="18" charset="0"/>
            </a:endParaRPr>
          </a:p>
          <a:p>
            <a:endParaRPr lang="tr-TR" dirty="0" smtClean="0"/>
          </a:p>
          <a:p>
            <a:endParaRPr lang="tr-TR" dirty="0"/>
          </a:p>
        </p:txBody>
      </p:sp>
    </p:spTree>
    <p:extLst>
      <p:ext uri="{BB962C8B-B14F-4D97-AF65-F5344CB8AC3E}">
        <p14:creationId xmlns:p14="http://schemas.microsoft.com/office/powerpoint/2010/main" val="67455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588"/>
            <a:ext cx="9144000" cy="1199340"/>
          </a:xfrm>
          <a:solidFill>
            <a:schemeClr val="accent6">
              <a:lumMod val="20000"/>
              <a:lumOff val="80000"/>
            </a:schemeClr>
          </a:solidFill>
        </p:spPr>
        <p:txBody>
          <a:bodyPr>
            <a:noAutofit/>
          </a:bodyPr>
          <a:lstStyle/>
          <a:p>
            <a:r>
              <a:rPr lang="tr-TR" b="1" dirty="0" smtClean="0">
                <a:solidFill>
                  <a:schemeClr val="accent6">
                    <a:lumMod val="75000"/>
                  </a:schemeClr>
                </a:solidFill>
                <a:latin typeface="Baskerville Old Face" pitchFamily="18" charset="0"/>
              </a:rPr>
              <a:t>MÜKEMMELİYETÇİ EBEVEYNLER</a:t>
            </a:r>
            <a:endParaRPr lang="tr-TR" b="1" dirty="0">
              <a:solidFill>
                <a:schemeClr val="accent6">
                  <a:lumMod val="75000"/>
                </a:schemeClr>
              </a:solidFill>
              <a:latin typeface="Baskerville Old Face" pitchFamily="18" charset="0"/>
            </a:endParaRPr>
          </a:p>
        </p:txBody>
      </p:sp>
      <p:sp>
        <p:nvSpPr>
          <p:cNvPr id="3" name="İçerik Yer Tutucusu 2"/>
          <p:cNvSpPr>
            <a:spLocks noGrp="1"/>
          </p:cNvSpPr>
          <p:nvPr>
            <p:ph idx="1"/>
          </p:nvPr>
        </p:nvSpPr>
        <p:spPr/>
        <p:txBody>
          <a:bodyPr/>
          <a:lstStyle/>
          <a:p>
            <a:endParaRPr lang="tr-TR" dirty="0"/>
          </a:p>
        </p:txBody>
      </p:sp>
      <p:pic>
        <p:nvPicPr>
          <p:cNvPr id="55298" name="Picture 2" descr="http://mebk12.meb.gov.tr/meb_iys_dosyalar/52/01/976601/resimler/2013_01/15160228_karn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752"/>
            <a:ext cx="9144000" cy="566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81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0"/>
            <a:ext cx="9144000" cy="1048668"/>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MÜKEMMELİYETÇİ ANNE - BABALAR</a:t>
            </a: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8371" name="Rectangle 3"/>
          <p:cNvSpPr>
            <a:spLocks noGrp="1" noChangeArrowheads="1"/>
          </p:cNvSpPr>
          <p:nvPr>
            <p:ph type="body" idx="1"/>
          </p:nvPr>
        </p:nvSpPr>
        <p:spPr>
          <a:xfrm>
            <a:off x="685800" y="1371600"/>
            <a:ext cx="7772400" cy="4724400"/>
          </a:xfrm>
        </p:spPr>
        <p:txBody>
          <a:bodyPr>
            <a:normAutofit lnSpcReduction="10000"/>
          </a:bodyPr>
          <a:lstStyle/>
          <a:p>
            <a:pPr>
              <a:lnSpc>
                <a:spcPct val="90000"/>
              </a:lnSpc>
            </a:pPr>
            <a:r>
              <a:rPr lang="tr-TR" sz="2800" dirty="0"/>
              <a:t>Bu anne – babaları </a:t>
            </a:r>
            <a:r>
              <a:rPr lang="tr-TR" b="1" u="sng" dirty="0" smtClean="0">
                <a:solidFill>
                  <a:srgbClr val="FFFF00"/>
                </a:solidFill>
              </a:rPr>
              <a:t>MEMNUN ETMEK</a:t>
            </a:r>
            <a:r>
              <a:rPr lang="tr-TR" sz="2800" u="sng" dirty="0" smtClean="0"/>
              <a:t> </a:t>
            </a:r>
            <a:r>
              <a:rPr lang="tr-TR" sz="2800" dirty="0"/>
              <a:t>çocuklar için oldukça zordur.</a:t>
            </a:r>
          </a:p>
          <a:p>
            <a:pPr>
              <a:lnSpc>
                <a:spcPct val="90000"/>
              </a:lnSpc>
            </a:pPr>
            <a:r>
              <a:rPr lang="tr-TR" sz="2800" dirty="0"/>
              <a:t>Çocuk çırpınıp çabaladıkça anne – baba daha fazlasını </a:t>
            </a:r>
            <a:r>
              <a:rPr lang="tr-TR" sz="2800" u="sng" dirty="0" smtClean="0">
                <a:solidFill>
                  <a:srgbClr val="FF0000"/>
                </a:solidFill>
              </a:rPr>
              <a:t>(</a:t>
            </a:r>
            <a:r>
              <a:rPr lang="tr-TR" b="1" u="sng" dirty="0" smtClean="0">
                <a:solidFill>
                  <a:srgbClr val="FF0000"/>
                </a:solidFill>
              </a:rPr>
              <a:t>EN MÜKEMMELİNİ) </a:t>
            </a:r>
            <a:r>
              <a:rPr lang="tr-TR" sz="2800" dirty="0" smtClean="0"/>
              <a:t>ister</a:t>
            </a:r>
            <a:r>
              <a:rPr lang="tr-TR" sz="2800" dirty="0"/>
              <a:t>.</a:t>
            </a:r>
          </a:p>
          <a:p>
            <a:pPr>
              <a:lnSpc>
                <a:spcPct val="90000"/>
              </a:lnSpc>
            </a:pPr>
            <a:r>
              <a:rPr lang="tr-TR" sz="2800" dirty="0"/>
              <a:t>Zamanla çocuk </a:t>
            </a:r>
            <a:r>
              <a:rPr lang="tr-TR" b="1" u="sng" dirty="0" smtClean="0">
                <a:solidFill>
                  <a:srgbClr val="7030A0"/>
                </a:solidFill>
              </a:rPr>
              <a:t>AŞIRI KAYGI, STRES, TEDİRGİNLİK, HAYAL KIRIKLIĞI </a:t>
            </a:r>
            <a:r>
              <a:rPr lang="tr-TR" sz="2800" dirty="0" smtClean="0"/>
              <a:t>gibi </a:t>
            </a:r>
            <a:r>
              <a:rPr lang="tr-TR" sz="2800" dirty="0"/>
              <a:t>duyguları yaşamaya başlar. “Tırnak yeme, kekemelik, alt ıslatma, yalan, çalma, ...gibi” davranış sorunlarıyla kendini ifade eder.</a:t>
            </a:r>
          </a:p>
          <a:p>
            <a:pPr>
              <a:lnSpc>
                <a:spcPct val="90000"/>
              </a:lnSpc>
            </a:pPr>
            <a:r>
              <a:rPr lang="tr-TR" sz="2800" dirty="0"/>
              <a:t>Anne – babadaki mükemmeliyetçilik sadece çocuğa yönelik değil </a:t>
            </a:r>
            <a:r>
              <a:rPr lang="tr-TR" b="1" u="sng" dirty="0" smtClean="0">
                <a:solidFill>
                  <a:srgbClr val="002060"/>
                </a:solidFill>
              </a:rPr>
              <a:t>TÜM AİLE YAŞANTISINDA</a:t>
            </a:r>
            <a:r>
              <a:rPr lang="tr-TR" sz="2800" dirty="0" smtClean="0"/>
              <a:t> </a:t>
            </a:r>
            <a:r>
              <a:rPr lang="tr-TR" sz="2800" dirty="0"/>
              <a:t>kendini gösterir (düzenli, titiz, katı, kuralcı, ...vb.).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blinds(horizontal)">
                                      <p:cBhvr>
                                        <p:cTn id="7" dur="500"/>
                                        <p:tgtEl>
                                          <p:spTgt spid="58370"/>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58371">
                                            <p:txEl>
                                              <p:pRg st="0" end="0"/>
                                            </p:txEl>
                                          </p:spTgt>
                                        </p:tgtEl>
                                        <p:attrNameLst>
                                          <p:attrName>style.visibility</p:attrName>
                                        </p:attrNameLst>
                                      </p:cBhvr>
                                      <p:to>
                                        <p:strVal val="visible"/>
                                      </p:to>
                                    </p:set>
                                    <p:anim calcmode="lin" valueType="num">
                                      <p:cBhvr>
                                        <p:cTn id="11" dur="1000" fill="hold"/>
                                        <p:tgtEl>
                                          <p:spTgt spid="58371">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58371">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5837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5837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500"/>
                            </p:stCondLst>
                            <p:childTnLst>
                              <p:par>
                                <p:cTn id="16" presetID="15" presetClass="entr" presetSubtype="0" fill="hold" grpId="0" nodeType="afterEffect">
                                  <p:stCondLst>
                                    <p:cond delay="0"/>
                                  </p:stCondLst>
                                  <p:childTnLst>
                                    <p:set>
                                      <p:cBhvr>
                                        <p:cTn id="17" dur="1" fill="hold">
                                          <p:stCondLst>
                                            <p:cond delay="0"/>
                                          </p:stCondLst>
                                        </p:cTn>
                                        <p:tgtEl>
                                          <p:spTgt spid="58371">
                                            <p:txEl>
                                              <p:pRg st="1" end="1"/>
                                            </p:txEl>
                                          </p:spTgt>
                                        </p:tgtEl>
                                        <p:attrNameLst>
                                          <p:attrName>style.visibility</p:attrName>
                                        </p:attrNameLst>
                                      </p:cBhvr>
                                      <p:to>
                                        <p:strVal val="visible"/>
                                      </p:to>
                                    </p:set>
                                    <p:anim calcmode="lin" valueType="num">
                                      <p:cBhvr>
                                        <p:cTn id="18" dur="1000" fill="hold"/>
                                        <p:tgtEl>
                                          <p:spTgt spid="58371">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58371">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5837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5837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500"/>
                            </p:stCondLst>
                            <p:childTnLst>
                              <p:par>
                                <p:cTn id="23" presetID="15" presetClass="entr" presetSubtype="0" fill="hold" grpId="0" nodeType="afterEffect">
                                  <p:stCondLst>
                                    <p:cond delay="0"/>
                                  </p:stCondLst>
                                  <p:childTnLst>
                                    <p:set>
                                      <p:cBhvr>
                                        <p:cTn id="24" dur="1" fill="hold">
                                          <p:stCondLst>
                                            <p:cond delay="0"/>
                                          </p:stCondLst>
                                        </p:cTn>
                                        <p:tgtEl>
                                          <p:spTgt spid="58371">
                                            <p:txEl>
                                              <p:pRg st="2" end="2"/>
                                            </p:txEl>
                                          </p:spTgt>
                                        </p:tgtEl>
                                        <p:attrNameLst>
                                          <p:attrName>style.visibility</p:attrName>
                                        </p:attrNameLst>
                                      </p:cBhvr>
                                      <p:to>
                                        <p:strVal val="visible"/>
                                      </p:to>
                                    </p:set>
                                    <p:anim calcmode="lin" valueType="num">
                                      <p:cBhvr>
                                        <p:cTn id="25" dur="1000" fill="hold"/>
                                        <p:tgtEl>
                                          <p:spTgt spid="58371">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58371">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5837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837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3500"/>
                            </p:stCondLst>
                            <p:childTnLst>
                              <p:par>
                                <p:cTn id="30" presetID="15" presetClass="entr" presetSubtype="0" fill="hold" grpId="0" nodeType="afterEffect">
                                  <p:stCondLst>
                                    <p:cond delay="0"/>
                                  </p:stCondLst>
                                  <p:childTnLst>
                                    <p:set>
                                      <p:cBhvr>
                                        <p:cTn id="31" dur="1" fill="hold">
                                          <p:stCondLst>
                                            <p:cond delay="0"/>
                                          </p:stCondLst>
                                        </p:cTn>
                                        <p:tgtEl>
                                          <p:spTgt spid="58371">
                                            <p:txEl>
                                              <p:pRg st="3" end="3"/>
                                            </p:txEl>
                                          </p:spTgt>
                                        </p:tgtEl>
                                        <p:attrNameLst>
                                          <p:attrName>style.visibility</p:attrName>
                                        </p:attrNameLst>
                                      </p:cBhvr>
                                      <p:to>
                                        <p:strVal val="visible"/>
                                      </p:to>
                                    </p:set>
                                    <p:anim calcmode="lin" valueType="num">
                                      <p:cBhvr>
                                        <p:cTn id="32" dur="1000" fill="hold"/>
                                        <p:tgtEl>
                                          <p:spTgt spid="58371">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58371">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5837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58371">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nimBg="1" autoUpdateAnimBg="0"/>
      <p:bldP spid="58371" grpId="0" build="p" autoUpdateAnimBg="0"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56322" name="Picture 2" descr="C:\Users\tr\Desktop\63124_html_m7e2506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 y="5616"/>
            <a:ext cx="9137104" cy="6852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280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57346" name="Picture 2" descr="C:\Users\tr\Desktop\istedigim_her_se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745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biaile.com/resimler/cocuk-egitimi.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59394" name="Picture 2" descr="http://pdrgunlugu.net/wp-content/uploads/2012/12/mukemmeliyetcili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400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60418" name="Picture 2" descr="C:\Users\tr\Desktop\1352968160_58_RE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0" y="0"/>
            <a:ext cx="9144000" cy="1446550"/>
          </a:xfrm>
          <a:prstGeom prst="rect">
            <a:avLst/>
          </a:prstGeom>
          <a:solidFill>
            <a:schemeClr val="accent6">
              <a:lumMod val="60000"/>
              <a:lumOff val="40000"/>
            </a:schemeClr>
          </a:solidFill>
        </p:spPr>
        <p:txBody>
          <a:bodyPr wrap="square" rtlCol="0">
            <a:spAutoFit/>
          </a:bodyPr>
          <a:lstStyle/>
          <a:p>
            <a:pPr algn="ctr"/>
            <a:r>
              <a:rPr lang="tr-TR" sz="4400" b="1" u="sng" dirty="0">
                <a:solidFill>
                  <a:srgbClr val="7030A0"/>
                </a:solidFill>
              </a:rPr>
              <a:t>OTORİTER, ELEŞTİRİCİ ANNE </a:t>
            </a:r>
            <a:r>
              <a:rPr lang="tr-TR" sz="4400" b="1" u="sng" dirty="0" smtClean="0">
                <a:solidFill>
                  <a:srgbClr val="7030A0"/>
                </a:solidFill>
              </a:rPr>
              <a:t>– BABALAR</a:t>
            </a:r>
          </a:p>
        </p:txBody>
      </p:sp>
    </p:spTree>
    <p:extLst>
      <p:ext uri="{BB962C8B-B14F-4D97-AF65-F5344CB8AC3E}">
        <p14:creationId xmlns:p14="http://schemas.microsoft.com/office/powerpoint/2010/main" val="4055349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5" descr="PEOP0680"/>
          <p:cNvPicPr>
            <a:picLocks noGrp="1" noChangeAspect="1" noChangeArrowheads="1"/>
          </p:cNvPicPr>
          <p:nvPr>
            <p:ph/>
          </p:nvPr>
        </p:nvPicPr>
        <p:blipFill>
          <a:blip r:embed="rId2" cstate="print"/>
          <a:srcRect/>
          <a:stretch>
            <a:fillRect/>
          </a:stretch>
        </p:blipFill>
        <p:spPr>
          <a:xfrm>
            <a:off x="0" y="0"/>
            <a:ext cx="5724525" cy="6858000"/>
          </a:xfrm>
          <a:noFill/>
          <a:ln/>
        </p:spPr>
      </p:pic>
      <p:sp>
        <p:nvSpPr>
          <p:cNvPr id="5" name="4 Dikdörtgen"/>
          <p:cNvSpPr/>
          <p:nvPr/>
        </p:nvSpPr>
        <p:spPr>
          <a:xfrm>
            <a:off x="4788024" y="764704"/>
            <a:ext cx="4572000" cy="3170099"/>
          </a:xfrm>
          <a:prstGeom prst="rect">
            <a:avLst/>
          </a:prstGeom>
        </p:spPr>
        <p:txBody>
          <a:bodyPr wrap="square">
            <a:spAutoFit/>
          </a:bodyPr>
          <a:lstStyle/>
          <a:p>
            <a:r>
              <a:rPr lang="tr-TR" sz="4000" b="1" dirty="0" smtClean="0"/>
              <a:t>YAŞAMDA EN BÜYÜK MUTLULUK SEVİLDİĞİNİ BİLMEKTEN GELİR.                         </a:t>
            </a:r>
            <a:r>
              <a:rPr lang="tr-TR" sz="4000" b="1" dirty="0" smtClean="0">
                <a:solidFill>
                  <a:srgbClr val="0000FF"/>
                </a:solidFill>
              </a:rPr>
              <a:t>Victor HUGO</a:t>
            </a:r>
            <a:endParaRPr lang="tr-TR" sz="4000" b="1" dirty="0">
              <a:solidFill>
                <a:srgbClr val="0000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0"/>
            <a:ext cx="9144000" cy="1268759"/>
          </a:xfr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tr-TR" b="1" u="sng" dirty="0" smtClean="0">
                <a:solidFill>
                  <a:srgbClr val="FF0000"/>
                </a:solidFill>
              </a:rPr>
              <a:t>OTORİTER, ELEŞTİRİCİ ANNE - BABALAR</a:t>
            </a:r>
            <a:endParaRPr lang="tr-TR" b="1" u="sng" dirty="0">
              <a:solidFill>
                <a:srgbClr val="FF0000"/>
              </a:solidFill>
            </a:endParaRPr>
          </a:p>
        </p:txBody>
      </p:sp>
      <p:sp>
        <p:nvSpPr>
          <p:cNvPr id="59395" name="Rectangle 3"/>
          <p:cNvSpPr>
            <a:spLocks noGrp="1" noChangeArrowheads="1"/>
          </p:cNvSpPr>
          <p:nvPr>
            <p:ph type="body" idx="1"/>
          </p:nvPr>
        </p:nvSpPr>
        <p:spPr>
          <a:xfrm>
            <a:off x="0" y="1295400"/>
            <a:ext cx="9144000" cy="5562600"/>
          </a:xfrm>
          <a:solidFill>
            <a:schemeClr val="bg2">
              <a:lumMod val="75000"/>
            </a:schemeClr>
          </a:solidFill>
        </p:spPr>
        <p:txBody>
          <a:bodyPr>
            <a:normAutofit fontScale="92500" lnSpcReduction="20000"/>
          </a:bodyPr>
          <a:lstStyle/>
          <a:p>
            <a:r>
              <a:rPr lang="tr-TR" sz="2800" dirty="0"/>
              <a:t>Çocukları üzerinde </a:t>
            </a:r>
            <a:r>
              <a:rPr lang="tr-TR" b="1" u="sng" dirty="0" smtClean="0">
                <a:solidFill>
                  <a:srgbClr val="00B0F0"/>
                </a:solidFill>
              </a:rPr>
              <a:t>BASKI</a:t>
            </a:r>
            <a:r>
              <a:rPr lang="tr-TR" sz="2800" dirty="0" smtClean="0"/>
              <a:t> </a:t>
            </a:r>
            <a:r>
              <a:rPr lang="tr-TR" sz="2800" dirty="0"/>
              <a:t>kurarlar</a:t>
            </a:r>
            <a:r>
              <a:rPr lang="tr-TR" sz="2800" dirty="0" smtClean="0"/>
              <a:t>.</a:t>
            </a:r>
          </a:p>
          <a:p>
            <a:endParaRPr lang="tr-TR" sz="2800" dirty="0"/>
          </a:p>
          <a:p>
            <a:r>
              <a:rPr lang="tr-TR" sz="2800" dirty="0"/>
              <a:t>Çocuklarının </a:t>
            </a:r>
            <a:r>
              <a:rPr lang="tr-TR" sz="3000" b="1" u="sng" dirty="0" smtClean="0">
                <a:solidFill>
                  <a:srgbClr val="6600FF"/>
                </a:solidFill>
              </a:rPr>
              <a:t>ÇABALARINI </a:t>
            </a:r>
            <a:r>
              <a:rPr lang="tr-TR" sz="3000" b="1" u="sng" dirty="0" err="1" smtClean="0">
                <a:solidFill>
                  <a:srgbClr val="6600FF"/>
                </a:solidFill>
              </a:rPr>
              <a:t>GÖREMEZ</a:t>
            </a:r>
            <a:r>
              <a:rPr lang="tr-TR" sz="2800" dirty="0" err="1" smtClean="0"/>
              <a:t>ler</a:t>
            </a:r>
            <a:r>
              <a:rPr lang="tr-TR" sz="2800" dirty="0" smtClean="0"/>
              <a:t>.</a:t>
            </a:r>
          </a:p>
          <a:p>
            <a:endParaRPr lang="tr-TR" sz="2800" dirty="0"/>
          </a:p>
          <a:p>
            <a:r>
              <a:rPr lang="tr-TR" sz="2800" dirty="0"/>
              <a:t>Çocuklarını </a:t>
            </a:r>
            <a:r>
              <a:rPr lang="tr-TR" sz="3500" b="1" u="sng" dirty="0" err="1" smtClean="0">
                <a:solidFill>
                  <a:schemeClr val="accent2">
                    <a:lumMod val="50000"/>
                  </a:schemeClr>
                </a:solidFill>
              </a:rPr>
              <a:t>DİNLEMEZ</a:t>
            </a:r>
            <a:r>
              <a:rPr lang="tr-TR" sz="2800" dirty="0" err="1" smtClean="0"/>
              <a:t>ler</a:t>
            </a:r>
            <a:r>
              <a:rPr lang="tr-TR" sz="2800" dirty="0" smtClean="0"/>
              <a:t>.</a:t>
            </a:r>
          </a:p>
          <a:p>
            <a:endParaRPr lang="tr-TR" sz="2800" dirty="0"/>
          </a:p>
          <a:p>
            <a:r>
              <a:rPr lang="tr-TR" sz="2800" dirty="0"/>
              <a:t>Sürekli </a:t>
            </a:r>
            <a:r>
              <a:rPr lang="tr-TR" sz="3000" b="1" u="sng" dirty="0" smtClean="0">
                <a:solidFill>
                  <a:srgbClr val="281AD8"/>
                </a:solidFill>
              </a:rPr>
              <a:t>ELEŞTİREN, YARGILAYAN, SUÇLAYAN</a:t>
            </a:r>
            <a:r>
              <a:rPr lang="tr-TR" sz="3000" dirty="0" smtClean="0"/>
              <a:t> </a:t>
            </a:r>
            <a:r>
              <a:rPr lang="tr-TR" sz="2800" dirty="0"/>
              <a:t>anne, babalardır</a:t>
            </a:r>
            <a:r>
              <a:rPr lang="tr-TR" sz="2800" dirty="0" smtClean="0"/>
              <a:t>.</a:t>
            </a:r>
          </a:p>
          <a:p>
            <a:endParaRPr lang="tr-TR" sz="2800" dirty="0"/>
          </a:p>
          <a:p>
            <a:r>
              <a:rPr lang="tr-TR" sz="3000" b="1" u="sng" dirty="0" smtClean="0">
                <a:solidFill>
                  <a:srgbClr val="CC0099"/>
                </a:solidFill>
              </a:rPr>
              <a:t>SADECE KENDİ</a:t>
            </a:r>
            <a:r>
              <a:rPr lang="tr-TR" sz="2800" dirty="0" smtClean="0"/>
              <a:t> </a:t>
            </a:r>
            <a:r>
              <a:rPr lang="tr-TR" sz="2800" dirty="0"/>
              <a:t>kuralları, istekleri, duyguları ön plandadır</a:t>
            </a:r>
            <a:r>
              <a:rPr lang="tr-TR" sz="2800" dirty="0" smtClean="0"/>
              <a:t>.</a:t>
            </a:r>
          </a:p>
          <a:p>
            <a:endParaRPr lang="tr-TR" sz="2800" dirty="0"/>
          </a:p>
          <a:p>
            <a:r>
              <a:rPr lang="tr-TR" sz="2800" dirty="0"/>
              <a:t>Her zaman </a:t>
            </a:r>
            <a:r>
              <a:rPr lang="tr-TR" sz="3000" b="1" u="sng" dirty="0" smtClean="0">
                <a:solidFill>
                  <a:srgbClr val="FF0000"/>
                </a:solidFill>
              </a:rPr>
              <a:t>HAKİMİYET</a:t>
            </a:r>
            <a:r>
              <a:rPr lang="tr-TR" sz="2800" dirty="0" smtClean="0"/>
              <a:t> </a:t>
            </a:r>
            <a:r>
              <a:rPr lang="tr-TR" sz="2800" dirty="0"/>
              <a:t>anne – babadadır</a:t>
            </a:r>
            <a:r>
              <a:rPr lang="tr-TR" sz="2800" dirty="0" smtClean="0"/>
              <a:t>.</a:t>
            </a:r>
          </a:p>
          <a:p>
            <a:endParaRPr lang="tr-TR" sz="2800" dirty="0"/>
          </a:p>
          <a:p>
            <a:r>
              <a:rPr lang="tr-TR" sz="2800" dirty="0"/>
              <a:t>Çocuk ne yaparsa yapsın </a:t>
            </a:r>
            <a:r>
              <a:rPr lang="tr-TR" sz="3500" b="1" u="sng" dirty="0" smtClean="0">
                <a:solidFill>
                  <a:schemeClr val="accent6">
                    <a:lumMod val="50000"/>
                  </a:schemeClr>
                </a:solidFill>
              </a:rPr>
              <a:t>HEP ELEŞTİRİLİR, SUÇLANIR.</a:t>
            </a:r>
          </a:p>
          <a:p>
            <a:pPr>
              <a:buFontTx/>
              <a:buNone/>
            </a:pPr>
            <a:endParaRPr lang="tr-TR" sz="3500" b="1" u="sng" dirty="0" smtClean="0">
              <a:solidFill>
                <a:schemeClr val="accent6">
                  <a:lumMod val="50000"/>
                </a:schemeClr>
              </a:solidFill>
            </a:endParaRPr>
          </a:p>
          <a:p>
            <a:pPr>
              <a:buFontTx/>
              <a:buNone/>
            </a:pPr>
            <a:endParaRPr lang="tr-TR" sz="2800"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blinds(horizontal)">
                                      <p:cBhvr>
                                        <p:cTn id="7" dur="500"/>
                                        <p:tgtEl>
                                          <p:spTgt spid="59394"/>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59395">
                                            <p:txEl>
                                              <p:pRg st="0" end="0"/>
                                            </p:txEl>
                                          </p:spTgt>
                                        </p:tgtEl>
                                        <p:attrNameLst>
                                          <p:attrName>style.visibility</p:attrName>
                                        </p:attrNameLst>
                                      </p:cBhvr>
                                      <p:to>
                                        <p:strVal val="visible"/>
                                      </p:to>
                                    </p:set>
                                    <p:anim calcmode="lin" valueType="num">
                                      <p:cBhvr>
                                        <p:cTn id="11" dur="1000" fill="hold"/>
                                        <p:tgtEl>
                                          <p:spTgt spid="59395">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59395">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5939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5939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500"/>
                            </p:stCondLst>
                            <p:childTnLst>
                              <p:par>
                                <p:cTn id="16" presetID="15" presetClass="entr" presetSubtype="0" fill="hold" grpId="0" nodeType="afterEffect">
                                  <p:stCondLst>
                                    <p:cond delay="0"/>
                                  </p:stCondLst>
                                  <p:childTnLst>
                                    <p:set>
                                      <p:cBhvr>
                                        <p:cTn id="17" dur="1" fill="hold">
                                          <p:stCondLst>
                                            <p:cond delay="0"/>
                                          </p:stCondLst>
                                        </p:cTn>
                                        <p:tgtEl>
                                          <p:spTgt spid="59395">
                                            <p:txEl>
                                              <p:pRg st="2" end="2"/>
                                            </p:txEl>
                                          </p:spTgt>
                                        </p:tgtEl>
                                        <p:attrNameLst>
                                          <p:attrName>style.visibility</p:attrName>
                                        </p:attrNameLst>
                                      </p:cBhvr>
                                      <p:to>
                                        <p:strVal val="visible"/>
                                      </p:to>
                                    </p:set>
                                    <p:anim calcmode="lin" valueType="num">
                                      <p:cBhvr>
                                        <p:cTn id="18" dur="1000" fill="hold"/>
                                        <p:tgtEl>
                                          <p:spTgt spid="59395">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59395">
                                            <p:txEl>
                                              <p:pRg st="2" end="2"/>
                                            </p:txEl>
                                          </p:spTgt>
                                        </p:tgtEl>
                                        <p:attrNameLst>
                                          <p:attrName>ppt_h</p:attrName>
                                        </p:attrNameLst>
                                      </p:cBhvr>
                                      <p:tavLst>
                                        <p:tav tm="0">
                                          <p:val>
                                            <p:fltVal val="0"/>
                                          </p:val>
                                        </p:tav>
                                        <p:tav tm="100000">
                                          <p:val>
                                            <p:strVal val="#ppt_h"/>
                                          </p:val>
                                        </p:tav>
                                      </p:tavLst>
                                    </p:anim>
                                    <p:anim calcmode="lin" valueType="num">
                                      <p:cBhvr>
                                        <p:cTn id="20" dur="1000" fill="hold"/>
                                        <p:tgtEl>
                                          <p:spTgt spid="5939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5939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500"/>
                            </p:stCondLst>
                            <p:childTnLst>
                              <p:par>
                                <p:cTn id="23" presetID="15" presetClass="entr" presetSubtype="0" fill="hold" grpId="0" nodeType="afterEffect">
                                  <p:stCondLst>
                                    <p:cond delay="0"/>
                                  </p:stCondLst>
                                  <p:childTnLst>
                                    <p:set>
                                      <p:cBhvr>
                                        <p:cTn id="24" dur="1" fill="hold">
                                          <p:stCondLst>
                                            <p:cond delay="0"/>
                                          </p:stCondLst>
                                        </p:cTn>
                                        <p:tgtEl>
                                          <p:spTgt spid="59395">
                                            <p:txEl>
                                              <p:pRg st="4" end="4"/>
                                            </p:txEl>
                                          </p:spTgt>
                                        </p:tgtEl>
                                        <p:attrNameLst>
                                          <p:attrName>style.visibility</p:attrName>
                                        </p:attrNameLst>
                                      </p:cBhvr>
                                      <p:to>
                                        <p:strVal val="visible"/>
                                      </p:to>
                                    </p:set>
                                    <p:anim calcmode="lin" valueType="num">
                                      <p:cBhvr>
                                        <p:cTn id="25" dur="1000" fill="hold"/>
                                        <p:tgtEl>
                                          <p:spTgt spid="59395">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59395">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5939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939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3500"/>
                            </p:stCondLst>
                            <p:childTnLst>
                              <p:par>
                                <p:cTn id="30" presetID="15" presetClass="entr" presetSubtype="0" fill="hold" grpId="0" nodeType="afterEffect">
                                  <p:stCondLst>
                                    <p:cond delay="0"/>
                                  </p:stCondLst>
                                  <p:childTnLst>
                                    <p:set>
                                      <p:cBhvr>
                                        <p:cTn id="31" dur="1" fill="hold">
                                          <p:stCondLst>
                                            <p:cond delay="0"/>
                                          </p:stCondLst>
                                        </p:cTn>
                                        <p:tgtEl>
                                          <p:spTgt spid="59395">
                                            <p:txEl>
                                              <p:pRg st="6" end="6"/>
                                            </p:txEl>
                                          </p:spTgt>
                                        </p:tgtEl>
                                        <p:attrNameLst>
                                          <p:attrName>style.visibility</p:attrName>
                                        </p:attrNameLst>
                                      </p:cBhvr>
                                      <p:to>
                                        <p:strVal val="visible"/>
                                      </p:to>
                                    </p:set>
                                    <p:anim calcmode="lin" valueType="num">
                                      <p:cBhvr>
                                        <p:cTn id="32" dur="1000" fill="hold"/>
                                        <p:tgtEl>
                                          <p:spTgt spid="59395">
                                            <p:txEl>
                                              <p:pRg st="6" end="6"/>
                                            </p:txEl>
                                          </p:spTgt>
                                        </p:tgtEl>
                                        <p:attrNameLst>
                                          <p:attrName>ppt_w</p:attrName>
                                        </p:attrNameLst>
                                      </p:cBhvr>
                                      <p:tavLst>
                                        <p:tav tm="0">
                                          <p:val>
                                            <p:fltVal val="0"/>
                                          </p:val>
                                        </p:tav>
                                        <p:tav tm="100000">
                                          <p:val>
                                            <p:strVal val="#ppt_w"/>
                                          </p:val>
                                        </p:tav>
                                      </p:tavLst>
                                    </p:anim>
                                    <p:anim calcmode="lin" valueType="num">
                                      <p:cBhvr>
                                        <p:cTn id="33" dur="1000" fill="hold"/>
                                        <p:tgtEl>
                                          <p:spTgt spid="59395">
                                            <p:txEl>
                                              <p:pRg st="6" end="6"/>
                                            </p:txEl>
                                          </p:spTgt>
                                        </p:tgtEl>
                                        <p:attrNameLst>
                                          <p:attrName>ppt_h</p:attrName>
                                        </p:attrNameLst>
                                      </p:cBhvr>
                                      <p:tavLst>
                                        <p:tav tm="0">
                                          <p:val>
                                            <p:fltVal val="0"/>
                                          </p:val>
                                        </p:tav>
                                        <p:tav tm="100000">
                                          <p:val>
                                            <p:strVal val="#ppt_h"/>
                                          </p:val>
                                        </p:tav>
                                      </p:tavLst>
                                    </p:anim>
                                    <p:anim calcmode="lin" valueType="num">
                                      <p:cBhvr>
                                        <p:cTn id="34" dur="1000" fill="hold"/>
                                        <p:tgtEl>
                                          <p:spTgt spid="59395">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59395">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4500"/>
                            </p:stCondLst>
                            <p:childTnLst>
                              <p:par>
                                <p:cTn id="37" presetID="15" presetClass="entr" presetSubtype="0" fill="hold" grpId="0" nodeType="afterEffect">
                                  <p:stCondLst>
                                    <p:cond delay="0"/>
                                  </p:stCondLst>
                                  <p:childTnLst>
                                    <p:set>
                                      <p:cBhvr>
                                        <p:cTn id="38" dur="1" fill="hold">
                                          <p:stCondLst>
                                            <p:cond delay="0"/>
                                          </p:stCondLst>
                                        </p:cTn>
                                        <p:tgtEl>
                                          <p:spTgt spid="59395">
                                            <p:txEl>
                                              <p:pRg st="8" end="8"/>
                                            </p:txEl>
                                          </p:spTgt>
                                        </p:tgtEl>
                                        <p:attrNameLst>
                                          <p:attrName>style.visibility</p:attrName>
                                        </p:attrNameLst>
                                      </p:cBhvr>
                                      <p:to>
                                        <p:strVal val="visible"/>
                                      </p:to>
                                    </p:set>
                                    <p:anim calcmode="lin" valueType="num">
                                      <p:cBhvr>
                                        <p:cTn id="39" dur="1000" fill="hold"/>
                                        <p:tgtEl>
                                          <p:spTgt spid="59395">
                                            <p:txEl>
                                              <p:pRg st="8" end="8"/>
                                            </p:txEl>
                                          </p:spTgt>
                                        </p:tgtEl>
                                        <p:attrNameLst>
                                          <p:attrName>ppt_w</p:attrName>
                                        </p:attrNameLst>
                                      </p:cBhvr>
                                      <p:tavLst>
                                        <p:tav tm="0">
                                          <p:val>
                                            <p:fltVal val="0"/>
                                          </p:val>
                                        </p:tav>
                                        <p:tav tm="100000">
                                          <p:val>
                                            <p:strVal val="#ppt_w"/>
                                          </p:val>
                                        </p:tav>
                                      </p:tavLst>
                                    </p:anim>
                                    <p:anim calcmode="lin" valueType="num">
                                      <p:cBhvr>
                                        <p:cTn id="40" dur="1000" fill="hold"/>
                                        <p:tgtEl>
                                          <p:spTgt spid="59395">
                                            <p:txEl>
                                              <p:pRg st="8" end="8"/>
                                            </p:txEl>
                                          </p:spTgt>
                                        </p:tgtEl>
                                        <p:attrNameLst>
                                          <p:attrName>ppt_h</p:attrName>
                                        </p:attrNameLst>
                                      </p:cBhvr>
                                      <p:tavLst>
                                        <p:tav tm="0">
                                          <p:val>
                                            <p:fltVal val="0"/>
                                          </p:val>
                                        </p:tav>
                                        <p:tav tm="100000">
                                          <p:val>
                                            <p:strVal val="#ppt_h"/>
                                          </p:val>
                                        </p:tav>
                                      </p:tavLst>
                                    </p:anim>
                                    <p:anim calcmode="lin" valueType="num">
                                      <p:cBhvr>
                                        <p:cTn id="41" dur="1000" fill="hold"/>
                                        <p:tgtEl>
                                          <p:spTgt spid="59395">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59395">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500"/>
                            </p:stCondLst>
                            <p:childTnLst>
                              <p:par>
                                <p:cTn id="44" presetID="15" presetClass="entr" presetSubtype="0" fill="hold" grpId="0" nodeType="afterEffect">
                                  <p:stCondLst>
                                    <p:cond delay="0"/>
                                  </p:stCondLst>
                                  <p:childTnLst>
                                    <p:set>
                                      <p:cBhvr>
                                        <p:cTn id="45" dur="1" fill="hold">
                                          <p:stCondLst>
                                            <p:cond delay="0"/>
                                          </p:stCondLst>
                                        </p:cTn>
                                        <p:tgtEl>
                                          <p:spTgt spid="59395">
                                            <p:txEl>
                                              <p:pRg st="10" end="10"/>
                                            </p:txEl>
                                          </p:spTgt>
                                        </p:tgtEl>
                                        <p:attrNameLst>
                                          <p:attrName>style.visibility</p:attrName>
                                        </p:attrNameLst>
                                      </p:cBhvr>
                                      <p:to>
                                        <p:strVal val="visible"/>
                                      </p:to>
                                    </p:set>
                                    <p:anim calcmode="lin" valueType="num">
                                      <p:cBhvr>
                                        <p:cTn id="46" dur="1000" fill="hold"/>
                                        <p:tgtEl>
                                          <p:spTgt spid="59395">
                                            <p:txEl>
                                              <p:pRg st="10" end="10"/>
                                            </p:txEl>
                                          </p:spTgt>
                                        </p:tgtEl>
                                        <p:attrNameLst>
                                          <p:attrName>ppt_w</p:attrName>
                                        </p:attrNameLst>
                                      </p:cBhvr>
                                      <p:tavLst>
                                        <p:tav tm="0">
                                          <p:val>
                                            <p:fltVal val="0"/>
                                          </p:val>
                                        </p:tav>
                                        <p:tav tm="100000">
                                          <p:val>
                                            <p:strVal val="#ppt_w"/>
                                          </p:val>
                                        </p:tav>
                                      </p:tavLst>
                                    </p:anim>
                                    <p:anim calcmode="lin" valueType="num">
                                      <p:cBhvr>
                                        <p:cTn id="47" dur="1000" fill="hold"/>
                                        <p:tgtEl>
                                          <p:spTgt spid="59395">
                                            <p:txEl>
                                              <p:pRg st="10" end="10"/>
                                            </p:txEl>
                                          </p:spTgt>
                                        </p:tgtEl>
                                        <p:attrNameLst>
                                          <p:attrName>ppt_h</p:attrName>
                                        </p:attrNameLst>
                                      </p:cBhvr>
                                      <p:tavLst>
                                        <p:tav tm="0">
                                          <p:val>
                                            <p:fltVal val="0"/>
                                          </p:val>
                                        </p:tav>
                                        <p:tav tm="100000">
                                          <p:val>
                                            <p:strVal val="#ppt_h"/>
                                          </p:val>
                                        </p:tav>
                                      </p:tavLst>
                                    </p:anim>
                                    <p:anim calcmode="lin" valueType="num">
                                      <p:cBhvr>
                                        <p:cTn id="48" dur="1000" fill="hold"/>
                                        <p:tgtEl>
                                          <p:spTgt spid="59395">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59395">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500"/>
                            </p:stCondLst>
                            <p:childTnLst>
                              <p:par>
                                <p:cTn id="51" presetID="15" presetClass="entr" presetSubtype="0" fill="hold" grpId="0" nodeType="afterEffect">
                                  <p:stCondLst>
                                    <p:cond delay="0"/>
                                  </p:stCondLst>
                                  <p:childTnLst>
                                    <p:set>
                                      <p:cBhvr>
                                        <p:cTn id="52" dur="1" fill="hold">
                                          <p:stCondLst>
                                            <p:cond delay="0"/>
                                          </p:stCondLst>
                                        </p:cTn>
                                        <p:tgtEl>
                                          <p:spTgt spid="59395">
                                            <p:txEl>
                                              <p:pRg st="12" end="12"/>
                                            </p:txEl>
                                          </p:spTgt>
                                        </p:tgtEl>
                                        <p:attrNameLst>
                                          <p:attrName>style.visibility</p:attrName>
                                        </p:attrNameLst>
                                      </p:cBhvr>
                                      <p:to>
                                        <p:strVal val="visible"/>
                                      </p:to>
                                    </p:set>
                                    <p:anim calcmode="lin" valueType="num">
                                      <p:cBhvr>
                                        <p:cTn id="53" dur="1000" fill="hold"/>
                                        <p:tgtEl>
                                          <p:spTgt spid="59395">
                                            <p:txEl>
                                              <p:pRg st="12" end="12"/>
                                            </p:txEl>
                                          </p:spTgt>
                                        </p:tgtEl>
                                        <p:attrNameLst>
                                          <p:attrName>ppt_w</p:attrName>
                                        </p:attrNameLst>
                                      </p:cBhvr>
                                      <p:tavLst>
                                        <p:tav tm="0">
                                          <p:val>
                                            <p:fltVal val="0"/>
                                          </p:val>
                                        </p:tav>
                                        <p:tav tm="100000">
                                          <p:val>
                                            <p:strVal val="#ppt_w"/>
                                          </p:val>
                                        </p:tav>
                                      </p:tavLst>
                                    </p:anim>
                                    <p:anim calcmode="lin" valueType="num">
                                      <p:cBhvr>
                                        <p:cTn id="54" dur="1000" fill="hold"/>
                                        <p:tgtEl>
                                          <p:spTgt spid="59395">
                                            <p:txEl>
                                              <p:pRg st="12" end="12"/>
                                            </p:txEl>
                                          </p:spTgt>
                                        </p:tgtEl>
                                        <p:attrNameLst>
                                          <p:attrName>ppt_h</p:attrName>
                                        </p:attrNameLst>
                                      </p:cBhvr>
                                      <p:tavLst>
                                        <p:tav tm="0">
                                          <p:val>
                                            <p:fltVal val="0"/>
                                          </p:val>
                                        </p:tav>
                                        <p:tav tm="100000">
                                          <p:val>
                                            <p:strVal val="#ppt_h"/>
                                          </p:val>
                                        </p:tav>
                                      </p:tavLst>
                                    </p:anim>
                                    <p:anim calcmode="lin" valueType="num">
                                      <p:cBhvr>
                                        <p:cTn id="55" dur="1000" fill="hold"/>
                                        <p:tgtEl>
                                          <p:spTgt spid="59395">
                                            <p:txEl>
                                              <p:pRg st="12" end="12"/>
                                            </p:txEl>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59395">
                                            <p:txEl>
                                              <p:pRg st="12" end="1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nimBg="1" autoUpdateAnimBg="0"/>
      <p:bldP spid="59395" grpId="0" build="p" autoUpdateAnimBg="0"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61442" name="Picture 2" descr="C:\Users\tr\Desktop\02145655_a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113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r>
              <a:rPr lang="tr-TR" dirty="0"/>
              <a:t>Çocuğunu, </a:t>
            </a:r>
            <a:r>
              <a:rPr lang="tr-TR" b="1" u="sng" dirty="0">
                <a:solidFill>
                  <a:srgbClr val="7030A0"/>
                </a:solidFill>
              </a:rPr>
              <a:t>belirli bir ideal </a:t>
            </a:r>
            <a:r>
              <a:rPr lang="tr-TR" dirty="0"/>
              <a:t>peşinde ve </a:t>
            </a:r>
            <a:r>
              <a:rPr lang="tr-TR" b="1" u="sng" dirty="0">
                <a:solidFill>
                  <a:srgbClr val="7030A0"/>
                </a:solidFill>
              </a:rPr>
              <a:t>belirli kalıplar </a:t>
            </a:r>
            <a:r>
              <a:rPr lang="tr-TR" dirty="0"/>
              <a:t>içinde, </a:t>
            </a:r>
            <a:r>
              <a:rPr lang="tr-TR" dirty="0" smtClean="0"/>
              <a:t>adeta </a:t>
            </a:r>
            <a:r>
              <a:rPr lang="tr-TR" b="1" u="sng" dirty="0" smtClean="0">
                <a:solidFill>
                  <a:srgbClr val="7030A0"/>
                </a:solidFill>
              </a:rPr>
              <a:t>küçük </a:t>
            </a:r>
            <a:r>
              <a:rPr lang="tr-TR" b="1" u="sng" dirty="0">
                <a:solidFill>
                  <a:srgbClr val="7030A0"/>
                </a:solidFill>
              </a:rPr>
              <a:t>bir yetişkin </a:t>
            </a:r>
            <a:r>
              <a:rPr lang="tr-TR" dirty="0"/>
              <a:t>yapma çabasıyla yetiştirmeye çalışan </a:t>
            </a:r>
            <a:r>
              <a:rPr lang="tr-TR" dirty="0" smtClean="0"/>
              <a:t>anne babalardır.</a:t>
            </a:r>
          </a:p>
          <a:p>
            <a:endParaRPr lang="tr-TR" dirty="0"/>
          </a:p>
          <a:p>
            <a:r>
              <a:rPr lang="tr-TR" dirty="0"/>
              <a:t> </a:t>
            </a:r>
            <a:r>
              <a:rPr lang="tr-TR" b="1" u="sng" dirty="0">
                <a:solidFill>
                  <a:srgbClr val="FF0000"/>
                </a:solidFill>
              </a:rPr>
              <a:t>Bütün kontrol anne ve baba</a:t>
            </a:r>
            <a:r>
              <a:rPr lang="tr-TR" dirty="0"/>
              <a:t>dadır</a:t>
            </a:r>
            <a:r>
              <a:rPr lang="tr-TR" dirty="0" smtClean="0"/>
              <a:t>.</a:t>
            </a:r>
          </a:p>
          <a:p>
            <a:endParaRPr lang="tr-TR" dirty="0"/>
          </a:p>
          <a:p>
            <a:r>
              <a:rPr lang="tr-TR" dirty="0"/>
              <a:t> Çoğunlukla </a:t>
            </a:r>
            <a:r>
              <a:rPr lang="tr-TR" b="1" dirty="0">
                <a:solidFill>
                  <a:srgbClr val="281AD8"/>
                </a:solidFill>
              </a:rPr>
              <a:t>anlayışsız, hoşgörüsüz, katı ve baskıcı </a:t>
            </a:r>
            <a:r>
              <a:rPr lang="tr-TR" dirty="0"/>
              <a:t>bir </a:t>
            </a:r>
            <a:r>
              <a:rPr lang="tr-TR" dirty="0" smtClean="0"/>
              <a:t>tutum içindedirler.</a:t>
            </a:r>
          </a:p>
          <a:p>
            <a:endParaRPr lang="tr-TR" dirty="0"/>
          </a:p>
          <a:p>
            <a:r>
              <a:rPr lang="tr-TR" dirty="0"/>
              <a:t> Çocuğun davranışları katı standartlarla değerlendirilir, </a:t>
            </a:r>
            <a:r>
              <a:rPr lang="tr-TR" b="1" u="sng" dirty="0">
                <a:solidFill>
                  <a:schemeClr val="accent6">
                    <a:lumMod val="50000"/>
                  </a:schemeClr>
                </a:solidFill>
              </a:rPr>
              <a:t>hata ve </a:t>
            </a:r>
            <a:r>
              <a:rPr lang="tr-TR" b="1" u="sng" dirty="0" smtClean="0">
                <a:solidFill>
                  <a:schemeClr val="accent6">
                    <a:lumMod val="50000"/>
                  </a:schemeClr>
                </a:solidFill>
              </a:rPr>
              <a:t>yanlış yapma </a:t>
            </a:r>
            <a:r>
              <a:rPr lang="tr-TR" b="1" u="sng" dirty="0">
                <a:solidFill>
                  <a:schemeClr val="accent6">
                    <a:lumMod val="50000"/>
                  </a:schemeClr>
                </a:solidFill>
              </a:rPr>
              <a:t>hakkı yok</a:t>
            </a:r>
            <a:r>
              <a:rPr lang="tr-TR" dirty="0"/>
              <a:t>tur</a:t>
            </a:r>
            <a:r>
              <a:rPr lang="tr-TR" dirty="0" smtClean="0"/>
              <a:t>.</a:t>
            </a:r>
            <a:endParaRPr lang="tr-TR" dirty="0"/>
          </a:p>
        </p:txBody>
      </p:sp>
    </p:spTree>
    <p:extLst>
      <p:ext uri="{BB962C8B-B14F-4D97-AF65-F5344CB8AC3E}">
        <p14:creationId xmlns:p14="http://schemas.microsoft.com/office/powerpoint/2010/main" val="1353897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62466" name="Picture 2" descr="C:\Users\tr\Desktop\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3649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179512" y="4365104"/>
            <a:ext cx="8964488" cy="1138773"/>
          </a:xfrm>
          <a:prstGeom prst="rect">
            <a:avLst/>
          </a:prstGeom>
          <a:noFill/>
        </p:spPr>
        <p:txBody>
          <a:bodyPr wrap="square" rtlCol="0">
            <a:spAutoFit/>
          </a:bodyPr>
          <a:lstStyle/>
          <a:p>
            <a:pPr algn="ctr"/>
            <a:r>
              <a:rPr lang="tr-TR" sz="3200" b="1" dirty="0"/>
              <a:t>Otoriter tutumun en önemli göstergesi</a:t>
            </a:r>
          </a:p>
          <a:p>
            <a:pPr algn="ctr"/>
            <a:r>
              <a:rPr lang="tr-TR" sz="3600" b="1" u="sng" dirty="0" smtClean="0">
                <a:solidFill>
                  <a:srgbClr val="FF0000"/>
                </a:solidFill>
              </a:rPr>
              <a:t>DENETİMDİR.</a:t>
            </a:r>
            <a:endParaRPr lang="tr-TR" sz="3600" b="1" u="sng" dirty="0">
              <a:solidFill>
                <a:srgbClr val="FF0000"/>
              </a:solidFill>
            </a:endParaRPr>
          </a:p>
        </p:txBody>
      </p:sp>
    </p:spTree>
    <p:extLst>
      <p:ext uri="{BB962C8B-B14F-4D97-AF65-F5344CB8AC3E}">
        <p14:creationId xmlns:p14="http://schemas.microsoft.com/office/powerpoint/2010/main" val="2878353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a:solidFill>
            <a:schemeClr val="accent4">
              <a:lumMod val="40000"/>
              <a:lumOff val="60000"/>
              <a:alpha val="65000"/>
            </a:schemeClr>
          </a:solidFill>
        </p:spPr>
        <p:txBody>
          <a:bodyPr>
            <a:normAutofit/>
          </a:bodyPr>
          <a:lstStyle/>
          <a:p>
            <a:r>
              <a:rPr lang="tr-TR" dirty="0"/>
              <a:t> Çocuktan kurallara </a:t>
            </a:r>
            <a:r>
              <a:rPr lang="tr-TR" b="1" u="sng" dirty="0">
                <a:solidFill>
                  <a:schemeClr val="accent4">
                    <a:lumMod val="75000"/>
                  </a:schemeClr>
                </a:solidFill>
              </a:rPr>
              <a:t>sorgulamadan uyması</a:t>
            </a:r>
            <a:r>
              <a:rPr lang="tr-TR" dirty="0"/>
              <a:t> beklenir, evde her şey</a:t>
            </a:r>
          </a:p>
          <a:p>
            <a:r>
              <a:rPr lang="tr-TR" dirty="0"/>
              <a:t>kurallara ve saatlere bağlıdır.</a:t>
            </a:r>
          </a:p>
          <a:p>
            <a:r>
              <a:rPr lang="tr-TR" dirty="0"/>
              <a:t> Anne babanın </a:t>
            </a:r>
            <a:r>
              <a:rPr lang="tr-TR" b="1" u="sng" dirty="0">
                <a:solidFill>
                  <a:srgbClr val="FF7C80"/>
                </a:solidFill>
              </a:rPr>
              <a:t>gözleri sürekli çocuklarının üzerinde</a:t>
            </a:r>
            <a:r>
              <a:rPr lang="tr-TR" dirty="0"/>
              <a:t>dir. Çocuk</a:t>
            </a:r>
          </a:p>
          <a:p>
            <a:r>
              <a:rPr lang="tr-TR" b="1" u="sng" dirty="0">
                <a:solidFill>
                  <a:srgbClr val="FF7C80"/>
                </a:solidFill>
              </a:rPr>
              <a:t>korkmazsa kurallara uymaz mantığı</a:t>
            </a:r>
            <a:r>
              <a:rPr lang="tr-TR" dirty="0"/>
              <a:t>yla hareket ettikleri için çocuğun en basit hatasını cezalandırırlar.</a:t>
            </a:r>
          </a:p>
          <a:p>
            <a:r>
              <a:rPr lang="tr-TR" dirty="0"/>
              <a:t> </a:t>
            </a:r>
            <a:r>
              <a:rPr lang="tr-TR" b="1" u="sng" dirty="0">
                <a:solidFill>
                  <a:srgbClr val="0070C0"/>
                </a:solidFill>
              </a:rPr>
              <a:t>Yaptırım gücü anne babada</a:t>
            </a:r>
            <a:r>
              <a:rPr lang="tr-TR" dirty="0"/>
              <a:t>dır.</a:t>
            </a:r>
          </a:p>
          <a:p>
            <a:r>
              <a:rPr lang="tr-TR" dirty="0"/>
              <a:t> Anne baba isteklerinden </a:t>
            </a:r>
            <a:r>
              <a:rPr lang="tr-TR" b="1" u="sng" dirty="0">
                <a:solidFill>
                  <a:srgbClr val="C00000"/>
                </a:solidFill>
              </a:rPr>
              <a:t>ödün vermez</a:t>
            </a:r>
            <a:r>
              <a:rPr lang="tr-TR" dirty="0"/>
              <a:t> çünkü </a:t>
            </a:r>
            <a:r>
              <a:rPr lang="tr-TR" b="1" u="sng" dirty="0">
                <a:solidFill>
                  <a:srgbClr val="C00000"/>
                </a:solidFill>
              </a:rPr>
              <a:t>onlar hep haklı</a:t>
            </a:r>
            <a:r>
              <a:rPr lang="tr-TR" dirty="0"/>
              <a:t>dır. </a:t>
            </a:r>
          </a:p>
          <a:p>
            <a:endParaRPr lang="tr-TR" dirty="0"/>
          </a:p>
        </p:txBody>
      </p:sp>
    </p:spTree>
    <p:extLst>
      <p:ext uri="{BB962C8B-B14F-4D97-AF65-F5344CB8AC3E}">
        <p14:creationId xmlns:p14="http://schemas.microsoft.com/office/powerpoint/2010/main" val="2838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sp>
        <p:nvSpPr>
          <p:cNvPr id="4" name="AutoShape 2" descr="data:image/jpeg;base64,/9j/4AAQSkZJRgABAQAAAQABAAD/2wCEAAkGBw8QEBQUEBQPFBUUDxUUFBQYFRUVFRgUFRQWFhQVFRQYHCggGBolHBQUITEhJSkrLi4uFx8zODMsNygtLisBCgoKDg0OGxAQGzAjICQtLCwsLCwuMCwsLCwsLCwsLCwsLCwsLCwsLCwsLCwsLCwsLCwsLCwsLCwsLCwsLCwsK//AABEIAMIBAwMBIgACEQEDEQH/xAAbAAEAAgMBAQAAAAAAAAAAAAAAAQUDBAYHAv/EAEQQAAEDAgMDBwcJBwQDAAAAAAEAAgMEERIhMQVBUQYTImFxkaEygZOxwdHSBxQVFiMzQlKSQ1NicoLh8CSiwvFUg7L/xAAZAQEAAwEBAAAAAAAAAAAAAAAAAgMEAQX/xAAsEQACAgEDAwMCBgMAAAAAAAAAAQIRAxIhMQRBURNh8CLxFHGBobHhIzKR/9oADAMBAAIRAxEAPwD3FERAQilEAREQBERAFClEBClEQBERAQpREARFCAlFCICUUIgJRQiAlFCICUUIgJRQiAlFCICUUIgJREQBERAEREAREQBEUICUUIgJRQiAlFCICVCIgCIiAIiIAiIgCIiAIiIAiIgCIiAIiICUREAREQEItLbD3NiJaSDduY11C5XadfUBowyyNve9iL99lTkzKDpl2PA8itHbovM/ndV/5FT+srI3aFYP28/nIPrCr/Fw8Fv4OflHpCLkOTu0amSUCSRzm7wQ32Bder4TU1aM+SDg6YREUyARFz+3uV1JSXDnBz/ytz7zuXHJLk7GLlsjoEXlG0PlCqZbiEiMcQ0E97iqOblBWk3+c1GutwB6rKp5ol66eTPcg4KV4ZT8tKqF1zLjzvoPWui2f8qzP2rTfzWXVmTOSwSXB6iiq9k7bhqWB8TmuB1scxfiNVZ3VidlLTXJKIi6cCIiAItSpr2RmzsV+oX9Sw/TEX8f6SoPJFbNk1jk+EWKBV30zFwk/St6GQOaHDQi486RnGXDOShKPKPtERTIhERAEREBKIiAIiIDS2x90e0esLktoDIdq6zbQeYXc3gxXbbFe2ovexBXLzUtW4WtTA8ftPVdYuohcjd006iV4Z1KSzqWGUVsb8LzTEYQQWsffzguKw1NZUssbxHpNuMA0LgD61nUFdWaXN1dF/yeb9sP84LsVrw0MTDdrQDxWwvRxQ0Ro83Lk1ysIixzzNY0udkALnsCsKii5cbTfT0x5q+N5wgjUC2ZC8alglkN3X1zJ95966LlXyidVTkMkfzd8MbGtIJHEk5Kvnlhpxhe9rpSL82HNuP5nH2ArDlnqex6WHHpjuakdMGiwJ7h/dYKloGvifetyB7znI2JrTmLPLuy9z7FV1Vf0rNZE65sLOsVVu2W9ivqnD/q59y0w3Pd5w1W01M8npswdoB8U+hJnC8Za4dVvYFYppEHjbLbkltIxPbhJBvluHYbL2rYe12VLLiwcNR7QvCNk0UrH9MYbHx3WXRs2vNRTsljBewnMDr1BB8+anjyUyGbDqjfc9oRVlHtmOVrHC4D72vbc3EdPOrNa07PPaa5CKr2094AwPc3ja3uVRikOskp/rd7CoSyJOiyOJyVlntQt5zUeTpcLSNjvCzuJIFySbarGW9visk93Zrh9Ko+MA6lf0X3bf5R6lShvWVd0nkN/lCtwRpsp6h2kZURFqMoREQBERASihSgCIiA1NpytZGS4gC4zJsNVSHalP8AvI+8K72m28Z7R1b1TGL/ADEVkzyakbOnScSprq6GSQCNwc7DoLnxtbetGqo5JCGgxMu5ub3Ycg4E2AuScuCzbbuZMILg0NGVzYk5rW2TEDO23FZNaTutzXoenk9KRQFK9Y8gKn5U1BZTuDbYn9EX4HyvBXC5blrWtwtiHlk3PU3+6ryy0wbLsEdWRI86ouSQMhfzz2jcAPC53LXquScmO0IBBOcjr3PvXaUcBsFm2hMwRkvuLA5XIJ7ivNUnyz13GPCOEq4jTMwSyQjLydD3XXK7R2eXOa9uEEkFpucXaN63dqbMIu5mZzOtzmdHO1yU0cH2DsWBp3G5c7vP9lZFpboqmrdUZaCtmdGW1BxAEi9s/DXRWdBs9uIFht4eK1qKYQ81zjMYdcOabbjkV0jWU8mQAYdQLYTccDoVXL2LIb8manp8Qwy9653lDDPEbMvJGc9LkbrWHrXYtg6FxbT/ADJV08faoqWkscFJGz8m1HM+YGoc4NjY50UWgzIuSD5jZeprgvk9py6WR5OTG4QL53ceHCw8V3q9LA7hZ4/VKslFfteEubluzO4WVA+eMfjZ33XV1Auw9i5N9Md7fBQzbMng3VG9TTscAGvYToQD71s832d4VJ83H5fBbzYsvJ8FTrXgu0e5sPc1vlOYO1zR7Vc0pGBtreSFzpiHAdy6GiH2bP5R6lbglbZR1EaSMyIi1GUIiIApUKUBClQpQBERAa9d5Byvpvtv4qrPW0/qHuVnXPAYSSALjMmw14lVjntN+k3TiFmyxtmjC1Rzs8xe65YzgDmTbrzsvuKV4yacP8oDfUtQ7RguQ12Mg6MBfv6slmpHSyOGGMtFxm8gb9cI94WSOOVm5zjR29B90zU9EZk3PnJ1WwscEeFoHAWWOuq2QsL5DYAd/UOtenwtzy+Xsa+2tptpoy45uOTG8T7lw0LXTPL3m5cbkr7q6x9XKXu00a3cB71ZU0QYF5uXJ6stuEetgw+jG3yz4d9m3UWHFcxtzaRku1gFxmSM8uF+K6B1Rd2lxoL+tUVXBhNraf8Aa5KNIsg9yjhljwnIXvncL4gZCXBxA6OYHE/57Fvz7MDxdpsey61YdgvJzcRmL9gN1FI7Lc2dnRRPlbzwccIBbhBIvnfRdHG+njOItkuNDhcdcjustWkomstloLBbNXVhrc+9do77Gw6pY/QWFuGXgtSpjuDbNc9PLIHEsc5g1I49Z4LpNmxEsbjPSLQTbLM7lFxbO6tJXUdVLSyB8Zsd43EbwRwXotJtNlVSufGbExuBF82uwnL+64isod+ZWvs6vkpJMTc2kWe3c5vv4KeDO8cqlwU9T06yxuPJ28VKywy3DPPgvo0jDuPefesuy3Mmia6J7XNwgaG4IFrOF8iqablGGyyM5mV3NyFhcC2xIANwCesL0XJVfY82Kk3p7ln8xZ/GOx7h7V800Gdi6QjPIuJ9arn8qoW+XHUN68Fx3tusP1rpw67WyHzFvrC5Fw5JVPg6JlIwaBWMIs0dgXLx8rID+F48fUulo5g+Njho5gI7CFNaexVkUu5mREXSsIiIAiIgClQpQBERAYKtjHMIkDS3K4dYjXLVU1ds2gwOLoqPJpNyyP12VvtAxc2ee5vBcXx2w3uLXvlrZUlTBs5zTh+ZX7Ij61CRZAo/pakacMX2h/LEwyW/SLDvW3suplfIC+IxMGeZa55tuDWk4fOVi+lKRpwxnnCMsMTS8f7RYKfnVW/7qBsY3Old/wAG5hU2aGjqTtRga97+gxguSfcuC2rth9ZLvEYPQb7T1rS5S7QqHSmGTAAzCejcB2JoIJBJzzIUbKj0WXqMzf0I19L08YrWy8oocIWzYvOEaau7OHnWEOyAGZOQHEq0ho8LCL2ccyRx/smGFs7nyaUaFdR4SHDjY+xa+0aPoh1stHdV9Cr9keNlna2se1ZY6cFtiMiMwtbx6lRkjmcWmcI7ZE9+hI224loxj+oarYp6aVuTnB3XbPwXQybKe0dDPOxbv8yp2VcYeTduRLSC4ajIi+l7rPKLjybYZIz4NasbJoHBvXb1LQdsupzPOMN/xObicOzMDwVlWzse5ty0AG9rgk+YLdhpnyjogtbxOXcNVFJt7E5OMVuczJS4BhviI6TnHed3jZdNs6ldgBk1IztpfqW0zYzbtbbK+Jx3m2l/OrWOAX7Fox4q5MebOpcFHNGWnC7zHiFXVlKCuvrKQSMI0IzB4H3Lm33zDsiMiFmz4tLNHT5tSKvZ20JaKTHHm0+Wzc4ew9auLsfimic1wmlc/DcteHWaHNItbK2txdVdZDdZOTwazEXGwD7kkOtm0gZgW3JgyTpwq0M+KDaycMsfnLBk/E0/xNNv1NuPFbVJVxENaHxk6AAjustuKJsjbtwuB3jMKGULWm4Fj3KbgvBRrfk2G0bvyq7pm2Y0cGhUDQ7QOd3lX1J922/5QrenSTdGfqLpWzKiItZlCIiAIiIApUKUAREQGKeNrm2cARwIuO5aTtl051ihP9DfcrB+ixlRZKLKRsLW5Na1oucgAB3BSFEjwLkkAcTkO8qnqeVNDGbc617h+GMOld/sBVFmpRb4KLlPF/rXHjDGf/sexfdI2wX3UvdVymRsbmCwY0OFnOAvYkaNzcclqQzlxwMBxcOHbwWDIrmejjklFRfJvUde757AxouCXYsr2GEgHqAJGa7GZwaFQ7Ep2RuDSAXPzc7+TpAA8LjRb9XKHaHIOHgbrdhjpjTMGeWuexbRgX8yyxjRalC++IrbutCMzMFc1x6LTYOviI17BwvxXkvyhclptnk1mz3Pjie4CeNubWuOQkwG4wnQ5ZHPevX6g9G/DNcL8sO3WU+zHR5Yqp7YgP4B0pD3ADzpQtrdHGfJrQVe0qhz55ZDTwDNoDWNfIR0WktAuBqR2L2ajisAHZ20PEdfWvD/AJHNv/Na/mHO+zqBgsTkJQLxutxNi3zhe6tz86aUg5SlyyXNGaxwrZdFksEGG5F8/G3Yhw16mfCQPzA+GZVTtKDnBjZYOGR6x71n5RyFnNEXP2oFhmbOBBSlaGi78hfeqc28WWxbh9SKmaikAzBC2NjswB7SLElp0OlnLpgQ4ZWI71hlo2O1HsVcMOm2t7Jz6iU0kysDLaXHZktqmlfexNx1jPvXy/ZQvdj5G+e47ivhtJUscLGJw42IPcNVHTJdixThJcmy6F+6Rw7A33K5pAQxtzfojPj1qoZHPvDT2Aj1lXFODgbfXCLq3DyzPmaaRkREWkzhERAEREAUoiAIiIDS2syR0REbzG64s4BpIzF/KBHVouPmm2g0ua6qfhsW+RFe/EOwexdpX04kYWuLgDbNri05G+Tmm65za3JinexxPPOIGRdI5/g4lVzNOGSSpr9jkauChBvUy866/wC1lMhv1MuQPMFnpqxmlPTyuG4hgjb3vt4BWVJsenhF2sY234ja/ncVp1XKWjYcLH864fhiaZD5y3IecrI3b2NmvakbMJqTa/Nx5jQl7h4AX8xWnTQNp4KaVz2ukqZnCR1stDhYD+G1vOStOXbdU8jmomRC/lSuxO9GzLvcqKR75YBG8kgPccsuliJxN4LsZRW7K3jcpWj06Og/EOFt411UTQxRtvIY2ji4gDvKquRO3jKOYqCeeaOi61hIwDJ99L8RfUFdNVUcUoAla1wBuL4TY8RmtcdL3M0m06ZVfTlGwffQgHgb+pfI5VUV7c+3ud67Ldm2BRvHTjY7qJv7ViHJjZ/7iHuHvV69L3I2jXdyrotOev8A0vPsVbX7f2TKAJebkw+TihLrX1tiblor1nJ+gGkFP+hi2W7Nph+zh/QxLxeGduPg5GLb2x2EFrIgQbgiBoII0IyVhByyo3XwmTosLjkBkNbXK6AUcA0ZH+li+sMLfyC+Q8ke1HLF4f8A3+jjcV2KvZG3oqsOMXOdEgG7ePCxPBRtDYtPO8SOa4SNaQ2VmJkjexw4ddwrd0sbATdoAFzm0ADrzUCraRcYSNxxsVbcW9g/yOd5jaDpWc82ExRku5wSEPPQc0YmFoF8wSRbVXwbDI27cLhxBy8FLa1rr+RYGx+0ac+ByXH8rYpadrJdmCOOQTEyx4XFk2IWALrYQb5qB3fhnU/RcY8m7ewkd5Frr4dT1LPIkxD8r7O8bA+JXLUPLiqY0fPKGpbYZvjtI3uBuO4qx2f8oezZSAZDE4i9pAY/N0rZrmizjRdNq6hvlxAi+rXWNuNjl4rJHtWO4xY2nrb7Rks1NWxSC7HscDpYhfdVG0tN7aa/3XNNHDO/aEI1eB3rcheHNBabgi4PUqf5lGbF1ibamxPirenaAxoG5oUo3ZGSpGRERTIBERAEREBKIiAIiIDR2xG50JDZHxG7emzDiGY0xAjPTRcvX01SyNx+e1OQ0LYTfqyYF11dRsmYWSAlpIJs4tORuM2m+5VbuSdEdWyeml+JVTjJ8F2OcUvqPMp6SN5vO+Wc30e8lo6sAs3wWeORo6LGgDcALDuC9D+p1B+7f6WX4lLeR9CNGP8ASy/EqPQn3NS6nGuz+fqcfQbNdIL2ISTYgaLWPDRdkOStGNGyj/3TfEn1Uo+E3ppvjVno7VRBdSk73+fqctsRhhcWgA38OKuhKVv/AFTo/wAsvppviUnkrScJvTzfGpRhJKiE8sJO/n8mqx5Rsi2fqrScJ/TzfGo+qdHwn9PN8alUiOuHz7lfV1BDSWmxC47ae36vERG4tsTwXoR5J0fCb083xrGeRtAfwSell+JQcZk4ZcS5TPPdn7erC4c48kWsdNeOQV1tFklREA2RzXNOIHLW2nYuoHI2g/JJ6WX4l9DkjRfll9NN8S56c+4yZMM1VM4GTb0tKz/VAEjIOAOEjzX7ippOVFE57QyRsTn3sWuGEkfmB6K7x/I+hdqyQ9ssp/5L4+pOzv3R9JJ8S56U62KsMo45f7Nx8bHmFXy6ggqZGtkxvvdzw4GI5ZgZa5aada63ZO0I66NkobYA9HO4vbXtXQHkNs39z/vk+JZouSFCwWYyRo4CWUepy6sczTLqcck1X5e37mkGZLSqtlU8v3kUbsrZtGivvqvScJvTzfGvn6qUnCb083xqWmSKfUj8+5xx5GUV8UQkhcDe8T3M8Aol2XtCEF0Na94/JMwPHe2xXZfVSj4Tenm+NDyUo+E3p5vjUv8AIc1w+fc5xr9qlo+1ox2QSadplXa7Mx8zHzhBfzbcRAwgutmQ25sL7rquHJakG6b003xK2p4Gxsaxt7NaGi5JNhpcnMqab7lc3F8GVEULpWSoRSgIREQEoiIAiIgCIiAIiIAoUqEAREQEooRASihSgCKEQBSihAFKKEAUoiAhSiIAiIgCIiAIoRAFKhSgCIiAIiIAiIgCIiAKFKhAEUqEAUqEQEooRAEREAUqEQEooRASiKEAUqFKAKEUoAoREBKhFKAhSoUoAiIgCIiAIiIAiIgCIiAIiIAiIgCIiAIiICEREAREQBSiICEUogChEQEoiICEREAREQ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data:image/jpeg;base64,/9j/4AAQSkZJRgABAQAAAQABAAD/2wCEAAkGBw8QEBQUEBQPFBUUDxUUFBQYFRUVFRgUFRQWFhQVFRQYHCggGBolHBQUITEhJSkrLi4uFx8zODMsNygtLisBCgoKDg0OGxAQGzAjICQtLCwsLCwuMCwsLCwsLCwsLCwsLCwsLCwsLCwsLCwsLCwsLCwsLCwsLCwsLCwsLCwsK//AABEIAMIBAwMBIgACEQEDEQH/xAAbAAEAAgMBAQAAAAAAAAAAAAAAAQUDBAYHAv/EAEQQAAEDAgMDBwcJBwQDAAAAAAEAAgMEERIhMQVBUQYTImFxkaEygZOxwdHSBxQVFiMzQlKSQ1NicoLh8CSiwvFUg7L/xAAZAQEAAwEBAAAAAAAAAAAAAAAAAgMEAQX/xAAsEQACAgEDAwMCBgMAAAAAAAAAAQIRAxIhMQRBURNh8CLxFHGBobHhIzKR/9oADAMBAAIRAxEAPwD3FERAQilEAREQBERAFClEBClEQBERAQpREARFCAlFCICUUIgJRQiAlFCICUUIgJRQiAlFCICUUIgJREQBERAEREAREQBEUICUUIgJRQiAlFCICVCIgCIiAIiIAiIgCIiAIiIAiIgCIiAIiICUREAREQEItLbD3NiJaSDduY11C5XadfUBowyyNve9iL99lTkzKDpl2PA8itHbovM/ndV/5FT+srI3aFYP28/nIPrCr/Fw8Fv4OflHpCLkOTu0amSUCSRzm7wQ32Bder4TU1aM+SDg6YREUyARFz+3uV1JSXDnBz/ytz7zuXHJLk7GLlsjoEXlG0PlCqZbiEiMcQ0E97iqOblBWk3+c1GutwB6rKp5ol66eTPcg4KV4ZT8tKqF1zLjzvoPWui2f8qzP2rTfzWXVmTOSwSXB6iiq9k7bhqWB8TmuB1scxfiNVZ3VidlLTXJKIi6cCIiAItSpr2RmzsV+oX9Sw/TEX8f6SoPJFbNk1jk+EWKBV30zFwk/St6GQOaHDQi486RnGXDOShKPKPtERTIhERAEREBKIiAIiIDS2x90e0esLktoDIdq6zbQeYXc3gxXbbFe2ovexBXLzUtW4WtTA8ftPVdYuohcjd006iV4Z1KSzqWGUVsb8LzTEYQQWsffzguKw1NZUssbxHpNuMA0LgD61nUFdWaXN1dF/yeb9sP84LsVrw0MTDdrQDxWwvRxQ0Ro83Lk1ysIixzzNY0udkALnsCsKii5cbTfT0x5q+N5wgjUC2ZC8alglkN3X1zJ95966LlXyidVTkMkfzd8MbGtIJHEk5Kvnlhpxhe9rpSL82HNuP5nH2ArDlnqex6WHHpjuakdMGiwJ7h/dYKloGvifetyB7znI2JrTmLPLuy9z7FV1Vf0rNZE65sLOsVVu2W9ivqnD/q59y0w3Pd5w1W01M8npswdoB8U+hJnC8Za4dVvYFYppEHjbLbkltIxPbhJBvluHYbL2rYe12VLLiwcNR7QvCNk0UrH9MYbHx3WXRs2vNRTsljBewnMDr1BB8+anjyUyGbDqjfc9oRVlHtmOVrHC4D72vbc3EdPOrNa07PPaa5CKr2094AwPc3ja3uVRikOskp/rd7CoSyJOiyOJyVlntQt5zUeTpcLSNjvCzuJIFySbarGW9visk93Zrh9Ko+MA6lf0X3bf5R6lShvWVd0nkN/lCtwRpsp6h2kZURFqMoREQBERASihSgCIiA1NpytZGS4gC4zJsNVSHalP8AvI+8K72m28Z7R1b1TGL/ADEVkzyakbOnScSprq6GSQCNwc7DoLnxtbetGqo5JCGgxMu5ub3Ycg4E2AuScuCzbbuZMILg0NGVzYk5rW2TEDO23FZNaTutzXoenk9KRQFK9Y8gKn5U1BZTuDbYn9EX4HyvBXC5blrWtwtiHlk3PU3+6ryy0wbLsEdWRI86ouSQMhfzz2jcAPC53LXquScmO0IBBOcjr3PvXaUcBsFm2hMwRkvuLA5XIJ7ivNUnyz13GPCOEq4jTMwSyQjLydD3XXK7R2eXOa9uEEkFpucXaN63dqbMIu5mZzOtzmdHO1yU0cH2DsWBp3G5c7vP9lZFpboqmrdUZaCtmdGW1BxAEi9s/DXRWdBs9uIFht4eK1qKYQ81zjMYdcOabbjkV0jWU8mQAYdQLYTccDoVXL2LIb8manp8Qwy9653lDDPEbMvJGc9LkbrWHrXYtg6FxbT/ADJV08faoqWkscFJGz8m1HM+YGoc4NjY50UWgzIuSD5jZeprgvk9py6WR5OTG4QL53ceHCw8V3q9LA7hZ4/VKslFfteEubluzO4WVA+eMfjZ33XV1Auw9i5N9Md7fBQzbMng3VG9TTscAGvYToQD71s832d4VJ83H5fBbzYsvJ8FTrXgu0e5sPc1vlOYO1zR7Vc0pGBtreSFzpiHAdy6GiH2bP5R6lbglbZR1EaSMyIi1GUIiIApUKUBClQpQBERAa9d5Byvpvtv4qrPW0/qHuVnXPAYSSALjMmw14lVjntN+k3TiFmyxtmjC1Rzs8xe65YzgDmTbrzsvuKV4yacP8oDfUtQ7RguQ12Mg6MBfv6slmpHSyOGGMtFxm8gb9cI94WSOOVm5zjR29B90zU9EZk3PnJ1WwscEeFoHAWWOuq2QsL5DYAd/UOtenwtzy+Xsa+2tptpoy45uOTG8T7lw0LXTPL3m5cbkr7q6x9XKXu00a3cB71ZU0QYF5uXJ6stuEetgw+jG3yz4d9m3UWHFcxtzaRku1gFxmSM8uF+K6B1Rd2lxoL+tUVXBhNraf8Aa5KNIsg9yjhljwnIXvncL4gZCXBxA6OYHE/57Fvz7MDxdpsey61YdgvJzcRmL9gN1FI7Lc2dnRRPlbzwccIBbhBIvnfRdHG+njOItkuNDhcdcjustWkomstloLBbNXVhrc+9do77Gw6pY/QWFuGXgtSpjuDbNc9PLIHEsc5g1I49Z4LpNmxEsbjPSLQTbLM7lFxbO6tJXUdVLSyB8Zsd43EbwRwXotJtNlVSufGbExuBF82uwnL+64isod+ZWvs6vkpJMTc2kWe3c5vv4KeDO8cqlwU9T06yxuPJ28VKywy3DPPgvo0jDuPefesuy3Mmia6J7XNwgaG4IFrOF8iqablGGyyM5mV3NyFhcC2xIANwCesL0XJVfY82Kk3p7ln8xZ/GOx7h7V800Gdi6QjPIuJ9arn8qoW+XHUN68Fx3tusP1rpw67WyHzFvrC5Fw5JVPg6JlIwaBWMIs0dgXLx8rID+F48fUulo5g+Njho5gI7CFNaexVkUu5mREXSsIiIAiIgClQpQBERAYKtjHMIkDS3K4dYjXLVU1ds2gwOLoqPJpNyyP12VvtAxc2ee5vBcXx2w3uLXvlrZUlTBs5zTh+ZX7Ij61CRZAo/pakacMX2h/LEwyW/SLDvW3suplfIC+IxMGeZa55tuDWk4fOVi+lKRpwxnnCMsMTS8f7RYKfnVW/7qBsY3Old/wAG5hU2aGjqTtRga97+gxguSfcuC2rth9ZLvEYPQb7T1rS5S7QqHSmGTAAzCejcB2JoIJBJzzIUbKj0WXqMzf0I19L08YrWy8oocIWzYvOEaau7OHnWEOyAGZOQHEq0ho8LCL2ccyRx/smGFs7nyaUaFdR4SHDjY+xa+0aPoh1stHdV9Cr9keNlna2se1ZY6cFtiMiMwtbx6lRkjmcWmcI7ZE9+hI224loxj+oarYp6aVuTnB3XbPwXQybKe0dDPOxbv8yp2VcYeTduRLSC4ajIi+l7rPKLjybYZIz4NasbJoHBvXb1LQdsupzPOMN/xObicOzMDwVlWzse5ty0AG9rgk+YLdhpnyjogtbxOXcNVFJt7E5OMVuczJS4BhviI6TnHed3jZdNs6ldgBk1IztpfqW0zYzbtbbK+Jx3m2l/OrWOAX7Fox4q5MebOpcFHNGWnC7zHiFXVlKCuvrKQSMI0IzB4H3Lm33zDsiMiFmz4tLNHT5tSKvZ20JaKTHHm0+Wzc4ew9auLsfimic1wmlc/DcteHWaHNItbK2txdVdZDdZOTwazEXGwD7kkOtm0gZgW3JgyTpwq0M+KDaycMsfnLBk/E0/xNNv1NuPFbVJVxENaHxk6AAjustuKJsjbtwuB3jMKGULWm4Fj3KbgvBRrfk2G0bvyq7pm2Y0cGhUDQ7QOd3lX1J922/5QrenSTdGfqLpWzKiItZlCIiAIiIApUKUAREQGKeNrm2cARwIuO5aTtl051ihP9DfcrB+ixlRZKLKRsLW5Na1oucgAB3BSFEjwLkkAcTkO8qnqeVNDGbc617h+GMOld/sBVFmpRb4KLlPF/rXHjDGf/sexfdI2wX3UvdVymRsbmCwY0OFnOAvYkaNzcclqQzlxwMBxcOHbwWDIrmejjklFRfJvUde757AxouCXYsr2GEgHqAJGa7GZwaFQ7Ep2RuDSAXPzc7+TpAA8LjRb9XKHaHIOHgbrdhjpjTMGeWuexbRgX8yyxjRalC++IrbutCMzMFc1x6LTYOviI17BwvxXkvyhclptnk1mz3Pjie4CeNubWuOQkwG4wnQ5ZHPevX6g9G/DNcL8sO3WU+zHR5Yqp7YgP4B0pD3ADzpQtrdHGfJrQVe0qhz55ZDTwDNoDWNfIR0WktAuBqR2L2ajisAHZ20PEdfWvD/AJHNv/Na/mHO+zqBgsTkJQLxutxNi3zhe6tz86aUg5SlyyXNGaxwrZdFksEGG5F8/G3Yhw16mfCQPzA+GZVTtKDnBjZYOGR6x71n5RyFnNEXP2oFhmbOBBSlaGi78hfeqc28WWxbh9SKmaikAzBC2NjswB7SLElp0OlnLpgQ4ZWI71hlo2O1HsVcMOm2t7Jz6iU0kysDLaXHZktqmlfexNx1jPvXy/ZQvdj5G+e47ivhtJUscLGJw42IPcNVHTJdixThJcmy6F+6Rw7A33K5pAQxtzfojPj1qoZHPvDT2Aj1lXFODgbfXCLq3DyzPmaaRkREWkzhERAEREAUoiAIiIDS2syR0REbzG64s4BpIzF/KBHVouPmm2g0ua6qfhsW+RFe/EOwexdpX04kYWuLgDbNri05G+Tmm65za3JinexxPPOIGRdI5/g4lVzNOGSSpr9jkauChBvUy866/wC1lMhv1MuQPMFnpqxmlPTyuG4hgjb3vt4BWVJsenhF2sY234ja/ncVp1XKWjYcLH864fhiaZD5y3IecrI3b2NmvakbMJqTa/Nx5jQl7h4AX8xWnTQNp4KaVz2ukqZnCR1stDhYD+G1vOStOXbdU8jmomRC/lSuxO9GzLvcqKR75YBG8kgPccsuliJxN4LsZRW7K3jcpWj06Og/EOFt411UTQxRtvIY2ji4gDvKquRO3jKOYqCeeaOi61hIwDJ99L8RfUFdNVUcUoAla1wBuL4TY8RmtcdL3M0m06ZVfTlGwffQgHgb+pfI5VUV7c+3ud67Ldm2BRvHTjY7qJv7ViHJjZ/7iHuHvV69L3I2jXdyrotOev8A0vPsVbX7f2TKAJebkw+TihLrX1tiblor1nJ+gGkFP+hi2W7Nph+zh/QxLxeGduPg5GLb2x2EFrIgQbgiBoII0IyVhByyo3XwmTosLjkBkNbXK6AUcA0ZH+li+sMLfyC+Q8ke1HLF4f8A3+jjcV2KvZG3oqsOMXOdEgG7ePCxPBRtDYtPO8SOa4SNaQ2VmJkjexw4ddwrd0sbATdoAFzm0ADrzUCraRcYSNxxsVbcW9g/yOd5jaDpWc82ExRku5wSEPPQc0YmFoF8wSRbVXwbDI27cLhxBy8FLa1rr+RYGx+0ac+ByXH8rYpadrJdmCOOQTEyx4XFk2IWALrYQb5qB3fhnU/RcY8m7ewkd5Frr4dT1LPIkxD8r7O8bA+JXLUPLiqY0fPKGpbYZvjtI3uBuO4qx2f8oezZSAZDE4i9pAY/N0rZrmizjRdNq6hvlxAi+rXWNuNjl4rJHtWO4xY2nrb7Rks1NWxSC7HscDpYhfdVG0tN7aa/3XNNHDO/aEI1eB3rcheHNBabgi4PUqf5lGbF1ibamxPirenaAxoG5oUo3ZGSpGRERTIBERAEREBKIiAIiIDR2xG50JDZHxG7emzDiGY0xAjPTRcvX01SyNx+e1OQ0LYTfqyYF11dRsmYWSAlpIJs4tORuM2m+5VbuSdEdWyeml+JVTjJ8F2OcUvqPMp6SN5vO+Wc30e8lo6sAs3wWeORo6LGgDcALDuC9D+p1B+7f6WX4lLeR9CNGP8ASy/EqPQn3NS6nGuz+fqcfQbNdIL2ISTYgaLWPDRdkOStGNGyj/3TfEn1Uo+E3ppvjVno7VRBdSk73+fqctsRhhcWgA38OKuhKVv/AFTo/wAsvppviUnkrScJvTzfGpRhJKiE8sJO/n8mqx5Rsi2fqrScJ/TzfGo+qdHwn9PN8alUiOuHz7lfV1BDSWmxC47ae36vERG4tsTwXoR5J0fCb083xrGeRtAfwSell+JQcZk4ZcS5TPPdn7erC4c48kWsdNeOQV1tFklREA2RzXNOIHLW2nYuoHI2g/JJ6WX4l9DkjRfll9NN8S56c+4yZMM1VM4GTb0tKz/VAEjIOAOEjzX7ippOVFE57QyRsTn3sWuGEkfmB6K7x/I+hdqyQ9ssp/5L4+pOzv3R9JJ8S56U62KsMo45f7Nx8bHmFXy6ggqZGtkxvvdzw4GI5ZgZa5aada63ZO0I66NkobYA9HO4vbXtXQHkNs39z/vk+JZouSFCwWYyRo4CWUepy6sczTLqcck1X5e37mkGZLSqtlU8v3kUbsrZtGivvqvScJvTzfGvn6qUnCb083xqWmSKfUj8+5xx5GUV8UQkhcDe8T3M8Aol2XtCEF0Na94/JMwPHe2xXZfVSj4Tenm+NDyUo+E3p5vjUv8AIc1w+fc5xr9qlo+1ox2QSadplXa7Mx8zHzhBfzbcRAwgutmQ25sL7rquHJakG6b003xK2p4Gxsaxt7NaGi5JNhpcnMqab7lc3F8GVEULpWSoRSgIREQEoiIAiIgCIiAIiIAoUqEAREQEooRASihSgCKEQBSihAFKKEAUoiAhSiIAiIgCIiAIoRAFKhSgCIiAIiIAiIgCIiAKFKhAEUqEAUqEQEooRAEREAUqEQEooRASiKEAUqFKAKEUoAoREBKhFKAhSoUoAiIgCIiAIiIAiIgCIiAIiIAiIgCIiAIiICEREAREQBSiICEUogChEQEoiICEREAREQ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3494" name="Picture 6" descr="http://mebk12.meb.gov.tr/meb_iys_dosyalar/34/03/749138/resimler/2013_03/20114517_yenimicrosoftofficepowerpointsunus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0"/>
            <a:ext cx="9144000" cy="6859100"/>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201" y="5517232"/>
            <a:ext cx="8750665" cy="1323439"/>
          </a:xfrm>
          <a:prstGeom prst="rect">
            <a:avLst/>
          </a:prstGeom>
          <a:noFill/>
        </p:spPr>
        <p:txBody>
          <a:bodyPr wrap="square" rtlCol="0">
            <a:spAutoFit/>
          </a:bodyPr>
          <a:lstStyle/>
          <a:p>
            <a:pPr algn="ctr"/>
            <a:r>
              <a:rPr lang="tr-TR" sz="4000" b="1" u="sng" dirty="0" smtClean="0">
                <a:solidFill>
                  <a:srgbClr val="FF0000"/>
                </a:solidFill>
                <a:latin typeface="Baskerville Old Face" pitchFamily="18" charset="0"/>
              </a:rPr>
              <a:t>BUNLAR NASIL ÇOCUKLAR OLURLAR?</a:t>
            </a:r>
            <a:endParaRPr lang="tr-TR" sz="4000" b="1" u="sng" dirty="0">
              <a:solidFill>
                <a:srgbClr val="FF0000"/>
              </a:solidFill>
              <a:latin typeface="Baskerville Old Face" pitchFamily="18" charset="0"/>
            </a:endParaRPr>
          </a:p>
        </p:txBody>
      </p:sp>
    </p:spTree>
    <p:extLst>
      <p:ext uri="{BB962C8B-B14F-4D97-AF65-F5344CB8AC3E}">
        <p14:creationId xmlns:p14="http://schemas.microsoft.com/office/powerpoint/2010/main" val="745430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rgbClr val="F7D7F3"/>
        </a:solid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0" y="0"/>
            <a:ext cx="9144000" cy="5715000"/>
          </a:xfrm>
        </p:spPr>
        <p:txBody>
          <a:bodyPr>
            <a:normAutofit fontScale="92500" lnSpcReduction="10000"/>
          </a:bodyPr>
          <a:lstStyle/>
          <a:p>
            <a:pPr>
              <a:buFontTx/>
              <a:buNone/>
            </a:pPr>
            <a:r>
              <a:rPr lang="tr-TR" sz="3600" b="1" u="sng" dirty="0" smtClean="0">
                <a:solidFill>
                  <a:srgbClr val="00B0F0"/>
                </a:solidFill>
                <a:latin typeface="Cooper Black" pitchFamily="18" charset="0"/>
              </a:rPr>
              <a:t>BU TARZ ANNE – BABA TUTUMU ÇOCUKLARDA</a:t>
            </a:r>
            <a:r>
              <a:rPr lang="tr-TR" sz="3600" b="1" u="sng" dirty="0" smtClean="0">
                <a:solidFill>
                  <a:srgbClr val="00B0F0"/>
                </a:solidFill>
              </a:rPr>
              <a:t>;</a:t>
            </a:r>
            <a:endParaRPr lang="tr-TR" sz="3600" b="1" u="sng" dirty="0">
              <a:solidFill>
                <a:srgbClr val="00B0F0"/>
              </a:solidFill>
            </a:endParaRPr>
          </a:p>
          <a:p>
            <a:r>
              <a:rPr lang="tr-TR" b="1" dirty="0" smtClean="0">
                <a:solidFill>
                  <a:srgbClr val="FF7C80"/>
                </a:solidFill>
                <a:latin typeface="Baskerville Old Face" pitchFamily="18" charset="0"/>
              </a:rPr>
              <a:t>KENDİNİ, DUYGULARINI İFADE EDEMEME,</a:t>
            </a:r>
          </a:p>
          <a:p>
            <a:r>
              <a:rPr lang="tr-TR" b="1" dirty="0" smtClean="0">
                <a:solidFill>
                  <a:srgbClr val="FF7C80"/>
                </a:solidFill>
                <a:latin typeface="Baskerville Old Face" pitchFamily="18" charset="0"/>
              </a:rPr>
              <a:t>İÇİNE KAPANIKLIK, GÜVENSİZLİK,</a:t>
            </a:r>
          </a:p>
          <a:p>
            <a:r>
              <a:rPr lang="tr-TR" b="1" dirty="0" smtClean="0">
                <a:solidFill>
                  <a:srgbClr val="FF7C80"/>
                </a:solidFill>
                <a:latin typeface="Baskerville Old Face" pitchFamily="18" charset="0"/>
              </a:rPr>
              <a:t>SALDIRGANLIK VE DAVRANIŞ SORUNLARI</a:t>
            </a:r>
          </a:p>
          <a:p>
            <a:pPr>
              <a:buFontTx/>
              <a:buNone/>
            </a:pPr>
            <a:r>
              <a:rPr lang="tr-TR" b="1" dirty="0" smtClean="0">
                <a:solidFill>
                  <a:srgbClr val="FF7C80"/>
                </a:solidFill>
                <a:latin typeface="Baskerville Old Face" pitchFamily="18" charset="0"/>
              </a:rPr>
              <a:t>DAVRANIŞLARINI GELİŞTİRİR.</a:t>
            </a:r>
          </a:p>
          <a:p>
            <a:pPr>
              <a:buFontTx/>
              <a:buNone/>
            </a:pPr>
            <a:r>
              <a:rPr lang="tr-TR" b="1" dirty="0" smtClean="0">
                <a:solidFill>
                  <a:srgbClr val="FF7C80"/>
                </a:solidFill>
                <a:latin typeface="Baskerville Old Face" pitchFamily="18" charset="0"/>
              </a:rPr>
              <a:t>   DIŞTAN DENETİMLİDİRLER. KENDİ BAŞLARINA KARAR VEREMEZLER DIŞARIDAN BİRİLERİNİN ONU YÖNLENDİRMESİNİ BEKLERLER.</a:t>
            </a:r>
          </a:p>
          <a:p>
            <a:pPr>
              <a:buFontTx/>
              <a:buNone/>
            </a:pPr>
            <a:r>
              <a:rPr lang="tr-TR" b="1" dirty="0" smtClean="0">
                <a:solidFill>
                  <a:srgbClr val="FF7C80"/>
                </a:solidFill>
                <a:latin typeface="Baskerville Old Face" pitchFamily="18" charset="0"/>
              </a:rPr>
              <a:t>    SÜREKLİ ELEŞTİRİLDİĞİ İÇİN AŞAĞILIK DUYGUSU GELİŞTİREBİLİR</a:t>
            </a:r>
          </a:p>
          <a:p>
            <a:pPr>
              <a:buFontTx/>
              <a:buNone/>
            </a:pPr>
            <a:endParaRPr lang="tr-TR" b="1" dirty="0">
              <a:solidFill>
                <a:srgbClr val="FF7C80"/>
              </a:solidFill>
              <a:latin typeface="Baskerville Old Face" pitchFamily="18" charset="0"/>
            </a:endParaRPr>
          </a:p>
        </p:txBody>
      </p:sp>
      <p:pic>
        <p:nvPicPr>
          <p:cNvPr id="46082" name="Picture 2" descr="https://encrypted-tbn2.gstatic.com/images?q=tbn:ANd9GcRBxtK2DFpMaxuZeL7q8JuFGRCP4s1sO8Nfjr0EmKOKv68f0Dz2"/>
          <p:cNvPicPr>
            <a:picLocks noChangeAspect="1" noChangeArrowheads="1"/>
          </p:cNvPicPr>
          <p:nvPr/>
        </p:nvPicPr>
        <p:blipFill>
          <a:blip r:embed="rId2" cstate="print"/>
          <a:srcRect/>
          <a:stretch>
            <a:fillRect/>
          </a:stretch>
        </p:blipFill>
        <p:spPr bwMode="auto">
          <a:xfrm>
            <a:off x="0" y="5395528"/>
            <a:ext cx="9144000" cy="146247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p:cTn id="7" dur="1000" fill="hold"/>
                                        <p:tgtEl>
                                          <p:spTgt spid="6041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041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041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041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036496" cy="1143000"/>
          </a:xfrm>
        </p:spPr>
        <p:txBody>
          <a:bodyPr/>
          <a:lstStyle/>
          <a:p>
            <a:r>
              <a:rPr lang="tr-TR" b="1" dirty="0" smtClean="0">
                <a:solidFill>
                  <a:srgbClr val="7030A0"/>
                </a:solidFill>
              </a:rPr>
              <a:t>ŞİDDETE MEYİLLİ OLURLAR</a:t>
            </a:r>
            <a:endParaRPr lang="tr-TR" b="1" dirty="0">
              <a:solidFill>
                <a:srgbClr val="7030A0"/>
              </a:solidFill>
            </a:endParaRPr>
          </a:p>
        </p:txBody>
      </p:sp>
      <p:sp>
        <p:nvSpPr>
          <p:cNvPr id="3" name="İçerik Yer Tutucusu 2"/>
          <p:cNvSpPr>
            <a:spLocks noGrp="1"/>
          </p:cNvSpPr>
          <p:nvPr>
            <p:ph idx="1"/>
          </p:nvPr>
        </p:nvSpPr>
        <p:spPr/>
        <p:txBody>
          <a:bodyPr/>
          <a:lstStyle/>
          <a:p>
            <a:endParaRPr lang="tr-TR"/>
          </a:p>
        </p:txBody>
      </p:sp>
      <p:pic>
        <p:nvPicPr>
          <p:cNvPr id="65538" name="Picture 2" descr="http://img04.blogcu.com/v2/images/big/c/o/c/cocukegitimi/cocukegitimi_13672690051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9144000" cy="544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635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73730" name="Picture 2" descr="http://1.bp.blogspot.com/-sShhY9z-200/UfzwQSXqXfI/AAAAAAAAC4Q/DVVIE_TPQqQ/s1600/Erdil+Yasaroglu+Pinokyo+karikatur.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52"/>
            <a:ext cx="9144000" cy="686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486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7353" y="27856"/>
            <a:ext cx="9144000" cy="1143000"/>
          </a:xfrm>
          <a:solidFill>
            <a:srgbClr val="F7C1DC"/>
          </a:solidFill>
        </p:spPr>
        <p:txBody>
          <a:bodyPr>
            <a:normAutofit/>
          </a:bodyPr>
          <a:lstStyle/>
          <a:p>
            <a:r>
              <a:rPr lang="tr-TR" sz="4800" b="1" dirty="0">
                <a:solidFill>
                  <a:srgbClr val="00B050"/>
                </a:solidFill>
              </a:rPr>
              <a:t>AŞIRI KORUYUCU ANNE - BABALAR</a:t>
            </a:r>
            <a:endParaRPr lang="tr-TR" sz="4800" dirty="0">
              <a:solidFill>
                <a:srgbClr val="00B050"/>
              </a:solidFill>
            </a:endParaRPr>
          </a:p>
        </p:txBody>
      </p:sp>
      <p:sp>
        <p:nvSpPr>
          <p:cNvPr id="3" name="İçerik Yer Tutucusu 2"/>
          <p:cNvSpPr>
            <a:spLocks noGrp="1"/>
          </p:cNvSpPr>
          <p:nvPr>
            <p:ph idx="1"/>
          </p:nvPr>
        </p:nvSpPr>
        <p:spPr/>
        <p:txBody>
          <a:bodyPr/>
          <a:lstStyle/>
          <a:p>
            <a:endParaRPr lang="tr-TR"/>
          </a:p>
        </p:txBody>
      </p:sp>
      <p:pic>
        <p:nvPicPr>
          <p:cNvPr id="64514" name="Picture 2" descr="http://www.pdrkariyer.com/aileyemektuplar/mek21_dosyalar/image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752"/>
            <a:ext cx="9144000" cy="566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911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FOTOĞRAF\Bahçe Adası, Kuawi.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4" name="3 Dikdörtgen"/>
          <p:cNvSpPr/>
          <p:nvPr/>
        </p:nvSpPr>
        <p:spPr>
          <a:xfrm>
            <a:off x="0" y="0"/>
            <a:ext cx="9144000" cy="7183505"/>
          </a:xfrm>
          <a:prstGeom prst="rect">
            <a:avLst/>
          </a:prstGeom>
          <a:solidFill>
            <a:schemeClr val="accent2">
              <a:lumMod val="40000"/>
              <a:lumOff val="60000"/>
              <a:alpha val="46000"/>
            </a:schemeClr>
          </a:solidFill>
        </p:spPr>
        <p:txBody>
          <a:bodyPr wrap="square">
            <a:spAutoFit/>
          </a:bodyPr>
          <a:lstStyle/>
          <a:p>
            <a:pPr algn="ctr">
              <a:lnSpc>
                <a:spcPct val="90000"/>
              </a:lnSpc>
              <a:buFont typeface="Wingdings" pitchFamily="2" charset="2"/>
              <a:buNone/>
            </a:pPr>
            <a:r>
              <a:rPr lang="tr-TR" sz="5400" b="1" u="sng" dirty="0" smtClean="0">
                <a:solidFill>
                  <a:srgbClr val="CC0099"/>
                </a:solidFill>
                <a:latin typeface="Forte" pitchFamily="66" charset="0"/>
              </a:rPr>
              <a:t>YAŞAMIN YANKISI</a:t>
            </a:r>
          </a:p>
          <a:p>
            <a:pPr>
              <a:lnSpc>
                <a:spcPct val="90000"/>
              </a:lnSpc>
              <a:buFont typeface="Wingdings" pitchFamily="2" charset="2"/>
              <a:buNone/>
            </a:pPr>
            <a:r>
              <a:rPr lang="tr-TR" sz="2800" dirty="0" smtClean="0">
                <a:latin typeface="Arial Black" pitchFamily="34" charset="0"/>
              </a:rPr>
              <a:t>   Bir zamanlar bir baba ile oğul dağlık bir bölgede yürüyüşe çıkmışlardı;</a:t>
            </a:r>
          </a:p>
          <a:p>
            <a:pPr>
              <a:lnSpc>
                <a:spcPct val="90000"/>
              </a:lnSpc>
              <a:buFont typeface="Wingdings" pitchFamily="2" charset="2"/>
              <a:buNone/>
            </a:pPr>
            <a:r>
              <a:rPr lang="tr-TR" sz="2800" dirty="0" smtClean="0">
                <a:latin typeface="Arial Black" pitchFamily="34" charset="0"/>
              </a:rPr>
              <a:t>   Bir ara nasıl olduysa çocuğun ayağı kaydı ve incindi çocuk acıyla bağırdı :</a:t>
            </a:r>
          </a:p>
          <a:p>
            <a:pPr>
              <a:lnSpc>
                <a:spcPct val="90000"/>
              </a:lnSpc>
              <a:buFont typeface="Wingdings" pitchFamily="2" charset="2"/>
              <a:buNone/>
            </a:pPr>
            <a:r>
              <a:rPr lang="tr-TR" sz="2800" dirty="0" smtClean="0">
                <a:latin typeface="Arial Black" pitchFamily="34" charset="0"/>
              </a:rPr>
              <a:t>  </a:t>
            </a:r>
            <a:r>
              <a:rPr lang="tr-TR" sz="2800" dirty="0" err="1" smtClean="0">
                <a:latin typeface="Arial Black" pitchFamily="34" charset="0"/>
              </a:rPr>
              <a:t>Aaa</a:t>
            </a:r>
            <a:r>
              <a:rPr lang="tr-TR" sz="2800" dirty="0" smtClean="0">
                <a:latin typeface="Arial Black" pitchFamily="34" charset="0"/>
              </a:rPr>
              <a:t> </a:t>
            </a:r>
            <a:r>
              <a:rPr lang="tr-TR" sz="2800" dirty="0" err="1" smtClean="0">
                <a:latin typeface="Arial Black" pitchFamily="34" charset="0"/>
              </a:rPr>
              <a:t>hhh</a:t>
            </a:r>
            <a:r>
              <a:rPr lang="tr-TR" sz="2800" dirty="0" smtClean="0">
                <a:latin typeface="Arial Black" pitchFamily="34" charset="0"/>
              </a:rPr>
              <a:t>!!!........</a:t>
            </a:r>
          </a:p>
          <a:p>
            <a:pPr>
              <a:lnSpc>
                <a:spcPct val="90000"/>
              </a:lnSpc>
              <a:buFont typeface="Wingdings" pitchFamily="2" charset="2"/>
              <a:buNone/>
            </a:pPr>
            <a:r>
              <a:rPr lang="tr-TR" sz="2800" dirty="0" smtClean="0">
                <a:latin typeface="Arial Black" pitchFamily="34" charset="0"/>
              </a:rPr>
              <a:t>  Karşı dağlarda yankı yapan sesi geri döndü :</a:t>
            </a:r>
          </a:p>
          <a:p>
            <a:pPr>
              <a:lnSpc>
                <a:spcPct val="90000"/>
              </a:lnSpc>
              <a:buFont typeface="Wingdings" pitchFamily="2" charset="2"/>
              <a:buNone/>
            </a:pPr>
            <a:r>
              <a:rPr lang="tr-TR" sz="2800" dirty="0" smtClean="0">
                <a:latin typeface="Arial Black" pitchFamily="34" charset="0"/>
              </a:rPr>
              <a:t>  </a:t>
            </a:r>
            <a:r>
              <a:rPr lang="tr-TR" sz="2800" dirty="0" err="1" smtClean="0">
                <a:latin typeface="Arial Black" pitchFamily="34" charset="0"/>
              </a:rPr>
              <a:t>Aaa</a:t>
            </a:r>
            <a:r>
              <a:rPr lang="tr-TR" sz="2800" dirty="0" smtClean="0">
                <a:latin typeface="Arial Black" pitchFamily="34" charset="0"/>
              </a:rPr>
              <a:t> </a:t>
            </a:r>
            <a:r>
              <a:rPr lang="tr-TR" sz="2800" dirty="0" err="1" smtClean="0">
                <a:latin typeface="Arial Black" pitchFamily="34" charset="0"/>
              </a:rPr>
              <a:t>hhh</a:t>
            </a:r>
            <a:r>
              <a:rPr lang="tr-TR" sz="2800" dirty="0" smtClean="0">
                <a:latin typeface="Arial Black" pitchFamily="34" charset="0"/>
              </a:rPr>
              <a:t>!!!........</a:t>
            </a:r>
          </a:p>
          <a:p>
            <a:pPr>
              <a:lnSpc>
                <a:spcPct val="90000"/>
              </a:lnSpc>
              <a:buFont typeface="Wingdings" pitchFamily="2" charset="2"/>
              <a:buNone/>
            </a:pPr>
            <a:r>
              <a:rPr lang="tr-TR" sz="2800" dirty="0" smtClean="0">
                <a:latin typeface="Arial Black" pitchFamily="34" charset="0"/>
              </a:rPr>
              <a:t>  Daha önce böyle bir durumla karşılaşmamış çocuk bu kez : “Sen kimsin ?” diye sordu</a:t>
            </a:r>
          </a:p>
          <a:p>
            <a:pPr>
              <a:lnSpc>
                <a:spcPct val="90000"/>
              </a:lnSpc>
              <a:buFont typeface="Wingdings" pitchFamily="2" charset="2"/>
              <a:buNone/>
            </a:pPr>
            <a:r>
              <a:rPr lang="tr-TR" sz="2800" dirty="0" smtClean="0">
                <a:latin typeface="Arial Black" pitchFamily="34" charset="0"/>
              </a:rPr>
              <a:t>  Cevap gelmekte gecikmedi: “Sen kimsin ?”</a:t>
            </a:r>
          </a:p>
          <a:p>
            <a:pPr>
              <a:lnSpc>
                <a:spcPct val="90000"/>
              </a:lnSpc>
              <a:buFont typeface="Wingdings" pitchFamily="2" charset="2"/>
              <a:buNone/>
            </a:pPr>
            <a:r>
              <a:rPr lang="tr-TR" sz="2800" dirty="0" smtClean="0">
                <a:latin typeface="Arial Black" pitchFamily="34" charset="0"/>
              </a:rPr>
              <a:t>  Sinirlenen çocuk : “ Sen bir korkaksın!” diye bağırdı</a:t>
            </a:r>
          </a:p>
          <a:p>
            <a:pPr>
              <a:lnSpc>
                <a:spcPct val="90000"/>
              </a:lnSpc>
              <a:buFont typeface="Wingdings" pitchFamily="2" charset="2"/>
              <a:buNone/>
            </a:pPr>
            <a:r>
              <a:rPr lang="tr-TR" sz="2800" dirty="0" smtClean="0">
                <a:latin typeface="Arial Black" pitchFamily="34" charset="0"/>
              </a:rPr>
              <a:t>  Dağdan “Sen bir korkaksın!” yanıtını aldı.</a:t>
            </a:r>
          </a:p>
          <a:p>
            <a:pPr>
              <a:lnSpc>
                <a:spcPct val="90000"/>
              </a:lnSpc>
              <a:buFont typeface="Wingdings" pitchFamily="2" charset="2"/>
              <a:buNone/>
            </a:pPr>
            <a:endParaRPr lang="tr-TR" sz="2800" dirty="0">
              <a:latin typeface="Arial Black" pitchFamily="34" charset="0"/>
            </a:endParaRPr>
          </a:p>
          <a:p>
            <a:pPr>
              <a:lnSpc>
                <a:spcPct val="90000"/>
              </a:lnSpc>
              <a:buFont typeface="Wingdings" pitchFamily="2" charset="2"/>
              <a:buNone/>
            </a:pPr>
            <a:endParaRPr lang="tr-TR" sz="2800" dirty="0" smtClean="0">
              <a:latin typeface="Arial Black" pitchFamily="34" charset="0"/>
            </a:endParaRPr>
          </a:p>
          <a:p>
            <a:pPr>
              <a:lnSpc>
                <a:spcPct val="90000"/>
              </a:lnSpc>
              <a:buFont typeface="Wingdings" pitchFamily="2" charset="2"/>
              <a:buNone/>
            </a:pPr>
            <a:endParaRPr lang="tr-TR" dirty="0" smtClean="0"/>
          </a:p>
          <a:p>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1"/>
            <a:ext cx="9144000" cy="1196752"/>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tr-TR" sz="4800" b="1" dirty="0" smtClean="0">
                <a:solidFill>
                  <a:srgbClr val="FFFF00"/>
                </a:solidFill>
              </a:rPr>
              <a:t>AŞIRI KORUYUCU ANNE - BABALAR</a:t>
            </a:r>
            <a:endParaRPr lang="tr-TR" sz="4800" b="1" dirty="0">
              <a:solidFill>
                <a:srgbClr val="FFFF00"/>
              </a:solidFill>
            </a:endParaRPr>
          </a:p>
        </p:txBody>
      </p:sp>
      <p:sp>
        <p:nvSpPr>
          <p:cNvPr id="61443" name="Rectangle 3"/>
          <p:cNvSpPr>
            <a:spLocks noGrp="1" noChangeArrowheads="1"/>
          </p:cNvSpPr>
          <p:nvPr>
            <p:ph type="body" idx="1"/>
          </p:nvPr>
        </p:nvSpPr>
        <p:spPr>
          <a:xfrm>
            <a:off x="0" y="1268760"/>
            <a:ext cx="9144000" cy="5589240"/>
          </a:xfrm>
        </p:spPr>
        <p:txBody>
          <a:bodyPr/>
          <a:lstStyle/>
          <a:p>
            <a:pPr>
              <a:lnSpc>
                <a:spcPct val="90000"/>
              </a:lnSpc>
            </a:pPr>
            <a:r>
              <a:rPr lang="tr-TR" sz="2800" dirty="0"/>
              <a:t>Çocuklarına hayat tecrübesi yaşama </a:t>
            </a:r>
            <a:r>
              <a:rPr lang="tr-TR" sz="2800" b="1" dirty="0" smtClean="0">
                <a:solidFill>
                  <a:srgbClr val="CC0099"/>
                </a:solidFill>
              </a:rPr>
              <a:t>FIRSATI TANIMAZLAR.</a:t>
            </a:r>
          </a:p>
          <a:p>
            <a:pPr>
              <a:lnSpc>
                <a:spcPct val="90000"/>
              </a:lnSpc>
            </a:pPr>
            <a:r>
              <a:rPr lang="tr-TR" sz="2800" dirty="0" smtClean="0"/>
              <a:t>Çocuklarının </a:t>
            </a:r>
            <a:r>
              <a:rPr lang="tr-TR" sz="2800" dirty="0"/>
              <a:t>büyüdüğünü fark etmeyip </a:t>
            </a:r>
            <a:r>
              <a:rPr lang="tr-TR" b="1" dirty="0" smtClean="0">
                <a:solidFill>
                  <a:srgbClr val="FF0000"/>
                </a:solidFill>
              </a:rPr>
              <a:t>BEBEKMİŞ GİBİ DAVRANIRLAR.</a:t>
            </a:r>
          </a:p>
          <a:p>
            <a:pPr>
              <a:lnSpc>
                <a:spcPct val="90000"/>
              </a:lnSpc>
            </a:pPr>
            <a:r>
              <a:rPr lang="tr-TR" sz="2800" dirty="0" smtClean="0"/>
              <a:t>Çocuklarına </a:t>
            </a:r>
            <a:r>
              <a:rPr lang="tr-TR" sz="2800" dirty="0"/>
              <a:t>hiçbir iş ve sorumluluk </a:t>
            </a:r>
            <a:r>
              <a:rPr lang="tr-TR" b="1" dirty="0" smtClean="0">
                <a:solidFill>
                  <a:srgbClr val="0070C0"/>
                </a:solidFill>
              </a:rPr>
              <a:t>VERMEZLER, HER ŞEYİ KENDİLERİ</a:t>
            </a:r>
            <a:r>
              <a:rPr lang="tr-TR" sz="2800" dirty="0" smtClean="0"/>
              <a:t> yaparlar.</a:t>
            </a:r>
          </a:p>
          <a:p>
            <a:pPr>
              <a:lnSpc>
                <a:spcPct val="90000"/>
              </a:lnSpc>
            </a:pPr>
            <a:r>
              <a:rPr lang="tr-TR" sz="2800" b="1" dirty="0" smtClean="0">
                <a:solidFill>
                  <a:schemeClr val="accent3">
                    <a:lumMod val="50000"/>
                  </a:schemeClr>
                </a:solidFill>
              </a:rPr>
              <a:t>DAHA ÇOK ANNE ÇOCUK ARASINDA </a:t>
            </a:r>
            <a:r>
              <a:rPr lang="tr-TR" sz="2800" dirty="0" smtClean="0"/>
              <a:t>gelişir.</a:t>
            </a:r>
          </a:p>
          <a:p>
            <a:pPr>
              <a:lnSpc>
                <a:spcPct val="90000"/>
              </a:lnSpc>
            </a:pPr>
            <a:endParaRPr lang="tr-TR" sz="2800" dirty="0" smtClean="0"/>
          </a:p>
          <a:p>
            <a:pPr>
              <a:lnSpc>
                <a:spcPct val="90000"/>
              </a:lnSpc>
            </a:pPr>
            <a:r>
              <a:rPr lang="tr-TR" sz="2800" dirty="0"/>
              <a:t>Her türlü kararı </a:t>
            </a:r>
            <a:r>
              <a:rPr lang="tr-TR" sz="2800" b="1" dirty="0" smtClean="0">
                <a:solidFill>
                  <a:schemeClr val="accent4">
                    <a:lumMod val="50000"/>
                  </a:schemeClr>
                </a:solidFill>
              </a:rPr>
              <a:t>ÇOCUK YERİNE AİLE ALIR</a:t>
            </a:r>
            <a:r>
              <a:rPr lang="tr-TR" sz="2800" dirty="0" smtClean="0"/>
              <a:t>. </a:t>
            </a:r>
            <a:r>
              <a:rPr lang="tr-TR" sz="2800" dirty="0"/>
              <a:t>Geç kavuşulan, aşırı istenilen, </a:t>
            </a:r>
            <a:r>
              <a:rPr lang="tr-TR" sz="2800" dirty="0" smtClean="0"/>
              <a:t>tek çocuk</a:t>
            </a:r>
            <a:r>
              <a:rPr lang="tr-TR" sz="2800" dirty="0"/>
              <a:t>, tek erkek veya kız çocuk gibi çocuklar genellikle </a:t>
            </a:r>
            <a:r>
              <a:rPr lang="tr-TR" sz="2800" b="1" dirty="0" smtClean="0">
                <a:solidFill>
                  <a:srgbClr val="C00000"/>
                </a:solidFill>
              </a:rPr>
              <a:t>ABARTILMIŞ SEVGİNİN ODAK NOKTASI</a:t>
            </a:r>
            <a:r>
              <a:rPr lang="tr-TR" sz="2800" dirty="0" smtClean="0"/>
              <a:t> </a:t>
            </a:r>
            <a:r>
              <a:rPr lang="tr-TR" sz="2800" dirty="0"/>
              <a:t>olurlar</a:t>
            </a:r>
            <a:endParaRPr lang="tr-TR" sz="2800" dirty="0" smtClean="0"/>
          </a:p>
          <a:p>
            <a:pPr>
              <a:lnSpc>
                <a:spcPct val="90000"/>
              </a:lnSpc>
            </a:pPr>
            <a:endParaRPr lang="tr-T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blinds(horizontal)">
                                      <p:cBhvr>
                                        <p:cTn id="7" dur="500"/>
                                        <p:tgtEl>
                                          <p:spTgt spid="61442"/>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61443">
                                            <p:txEl>
                                              <p:pRg st="0" end="0"/>
                                            </p:txEl>
                                          </p:spTgt>
                                        </p:tgtEl>
                                        <p:attrNameLst>
                                          <p:attrName>style.visibility</p:attrName>
                                        </p:attrNameLst>
                                      </p:cBhvr>
                                      <p:to>
                                        <p:strVal val="visible"/>
                                      </p:to>
                                    </p:set>
                                    <p:anim calcmode="lin" valueType="num">
                                      <p:cBhvr>
                                        <p:cTn id="11" dur="1000" fill="hold"/>
                                        <p:tgtEl>
                                          <p:spTgt spid="6144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61443">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6144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144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500"/>
                            </p:stCondLst>
                            <p:childTnLst>
                              <p:par>
                                <p:cTn id="16" presetID="15" presetClass="entr" presetSubtype="0" fill="hold" grpId="0" nodeType="afterEffect">
                                  <p:stCondLst>
                                    <p:cond delay="0"/>
                                  </p:stCondLst>
                                  <p:childTnLst>
                                    <p:set>
                                      <p:cBhvr>
                                        <p:cTn id="17" dur="1" fill="hold">
                                          <p:stCondLst>
                                            <p:cond delay="0"/>
                                          </p:stCondLst>
                                        </p:cTn>
                                        <p:tgtEl>
                                          <p:spTgt spid="61443">
                                            <p:txEl>
                                              <p:pRg st="1" end="1"/>
                                            </p:txEl>
                                          </p:spTgt>
                                        </p:tgtEl>
                                        <p:attrNameLst>
                                          <p:attrName>style.visibility</p:attrName>
                                        </p:attrNameLst>
                                      </p:cBhvr>
                                      <p:to>
                                        <p:strVal val="visible"/>
                                      </p:to>
                                    </p:set>
                                    <p:anim calcmode="lin" valueType="num">
                                      <p:cBhvr>
                                        <p:cTn id="18" dur="1000" fill="hold"/>
                                        <p:tgtEl>
                                          <p:spTgt spid="6144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61443">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6144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6144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500"/>
                            </p:stCondLst>
                            <p:childTnLst>
                              <p:par>
                                <p:cTn id="23" presetID="15" presetClass="entr" presetSubtype="0" fill="hold" grpId="0" nodeType="afterEffect">
                                  <p:stCondLst>
                                    <p:cond delay="0"/>
                                  </p:stCondLst>
                                  <p:childTnLst>
                                    <p:set>
                                      <p:cBhvr>
                                        <p:cTn id="24" dur="1" fill="hold">
                                          <p:stCondLst>
                                            <p:cond delay="0"/>
                                          </p:stCondLst>
                                        </p:cTn>
                                        <p:tgtEl>
                                          <p:spTgt spid="61443">
                                            <p:txEl>
                                              <p:pRg st="2" end="2"/>
                                            </p:txEl>
                                          </p:spTgt>
                                        </p:tgtEl>
                                        <p:attrNameLst>
                                          <p:attrName>style.visibility</p:attrName>
                                        </p:attrNameLst>
                                      </p:cBhvr>
                                      <p:to>
                                        <p:strVal val="visible"/>
                                      </p:to>
                                    </p:set>
                                    <p:anim calcmode="lin" valueType="num">
                                      <p:cBhvr>
                                        <p:cTn id="25" dur="1000" fill="hold"/>
                                        <p:tgtEl>
                                          <p:spTgt spid="61443">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61443">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6144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6144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3500"/>
                            </p:stCondLst>
                            <p:childTnLst>
                              <p:par>
                                <p:cTn id="30" presetID="15" presetClass="entr" presetSubtype="0" fill="hold" grpId="0" nodeType="afterEffect">
                                  <p:stCondLst>
                                    <p:cond delay="0"/>
                                  </p:stCondLst>
                                  <p:childTnLst>
                                    <p:set>
                                      <p:cBhvr>
                                        <p:cTn id="31" dur="1" fill="hold">
                                          <p:stCondLst>
                                            <p:cond delay="0"/>
                                          </p:stCondLst>
                                        </p:cTn>
                                        <p:tgtEl>
                                          <p:spTgt spid="61443">
                                            <p:txEl>
                                              <p:pRg st="3" end="3"/>
                                            </p:txEl>
                                          </p:spTgt>
                                        </p:tgtEl>
                                        <p:attrNameLst>
                                          <p:attrName>style.visibility</p:attrName>
                                        </p:attrNameLst>
                                      </p:cBhvr>
                                      <p:to>
                                        <p:strVal val="visible"/>
                                      </p:to>
                                    </p:set>
                                    <p:anim calcmode="lin" valueType="num">
                                      <p:cBhvr>
                                        <p:cTn id="32" dur="1000" fill="hold"/>
                                        <p:tgtEl>
                                          <p:spTgt spid="61443">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61443">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6144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6144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4500"/>
                            </p:stCondLst>
                            <p:childTnLst>
                              <p:par>
                                <p:cTn id="37" presetID="15" presetClass="entr" presetSubtype="0" fill="hold" grpId="0" nodeType="afterEffect">
                                  <p:stCondLst>
                                    <p:cond delay="0"/>
                                  </p:stCondLst>
                                  <p:childTnLst>
                                    <p:set>
                                      <p:cBhvr>
                                        <p:cTn id="38" dur="1" fill="hold">
                                          <p:stCondLst>
                                            <p:cond delay="0"/>
                                          </p:stCondLst>
                                        </p:cTn>
                                        <p:tgtEl>
                                          <p:spTgt spid="61443">
                                            <p:txEl>
                                              <p:pRg st="5" end="5"/>
                                            </p:txEl>
                                          </p:spTgt>
                                        </p:tgtEl>
                                        <p:attrNameLst>
                                          <p:attrName>style.visibility</p:attrName>
                                        </p:attrNameLst>
                                      </p:cBhvr>
                                      <p:to>
                                        <p:strVal val="visible"/>
                                      </p:to>
                                    </p:set>
                                    <p:anim calcmode="lin" valueType="num">
                                      <p:cBhvr>
                                        <p:cTn id="39" dur="1000" fill="hold"/>
                                        <p:tgtEl>
                                          <p:spTgt spid="6144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6144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6144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6144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nimBg="1" autoUpdateAnimBg="0"/>
      <p:bldP spid="61443" grpId="0" build="p" autoUpdateAnimBg="0"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600200"/>
            <a:ext cx="8579296" cy="4525963"/>
          </a:xfrm>
        </p:spPr>
        <p:txBody>
          <a:bodyPr/>
          <a:lstStyle/>
          <a:p>
            <a:pPr marL="0" indent="0" algn="ctr">
              <a:buNone/>
            </a:pPr>
            <a:r>
              <a:rPr lang="tr-TR" sz="4000" b="1" dirty="0" smtClean="0">
                <a:solidFill>
                  <a:srgbClr val="281AD8"/>
                </a:solidFill>
              </a:rPr>
              <a:t>Anne</a:t>
            </a:r>
            <a:r>
              <a:rPr lang="tr-TR" sz="4000" b="1" dirty="0">
                <a:solidFill>
                  <a:srgbClr val="281AD8"/>
                </a:solidFill>
              </a:rPr>
              <a:t>, çocuğuyla öyle bütünleşir ki onun </a:t>
            </a:r>
            <a:r>
              <a:rPr lang="tr-TR" sz="4000" b="1" dirty="0" smtClean="0">
                <a:solidFill>
                  <a:srgbClr val="281AD8"/>
                </a:solidFill>
              </a:rPr>
              <a:t>büyüdüğünü ve </a:t>
            </a:r>
            <a:r>
              <a:rPr lang="tr-TR" sz="4000" b="1" dirty="0">
                <a:solidFill>
                  <a:srgbClr val="281AD8"/>
                </a:solidFill>
              </a:rPr>
              <a:t>olgunlaşabildiğini asla kabul etmek istemez</a:t>
            </a:r>
            <a:r>
              <a:rPr lang="tr-TR" dirty="0"/>
              <a:t>. </a:t>
            </a:r>
          </a:p>
        </p:txBody>
      </p:sp>
      <p:sp>
        <p:nvSpPr>
          <p:cNvPr id="4" name="Metin kutusu 3"/>
          <p:cNvSpPr txBox="1"/>
          <p:nvPr/>
        </p:nvSpPr>
        <p:spPr>
          <a:xfrm>
            <a:off x="430141" y="5439857"/>
            <a:ext cx="7703431" cy="1384995"/>
          </a:xfrm>
          <a:prstGeom prst="rect">
            <a:avLst/>
          </a:prstGeom>
          <a:solidFill>
            <a:srgbClr val="F7D7F3"/>
          </a:solidFill>
        </p:spPr>
        <p:txBody>
          <a:bodyPr wrap="square" rtlCol="0">
            <a:spAutoFit/>
          </a:bodyPr>
          <a:lstStyle/>
          <a:p>
            <a:r>
              <a:rPr lang="tr-TR" sz="2800" b="1" u="sng" dirty="0" smtClean="0">
                <a:solidFill>
                  <a:srgbClr val="C00000"/>
                </a:solidFill>
              </a:rPr>
              <a:t>TAVSİYE KİTAP; </a:t>
            </a:r>
            <a:r>
              <a:rPr lang="tr-TR" sz="2800" dirty="0" smtClean="0"/>
              <a:t>Süpermen Türk Olsaydı Pelerinini Annesi Bağlardı</a:t>
            </a:r>
          </a:p>
          <a:p>
            <a:r>
              <a:rPr lang="tr-TR" sz="2800" dirty="0" smtClean="0"/>
              <a:t>Yazar: Ahmet Şerif İZGÖREN</a:t>
            </a:r>
            <a:endParaRPr lang="tr-TR" sz="2800" dirty="0"/>
          </a:p>
        </p:txBody>
      </p:sp>
    </p:spTree>
    <p:extLst>
      <p:ext uri="{BB962C8B-B14F-4D97-AF65-F5344CB8AC3E}">
        <p14:creationId xmlns:p14="http://schemas.microsoft.com/office/powerpoint/2010/main" val="2428142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66562" name="Picture 2" descr="http://4.bp.blogspot.com/-h3dxxuFvyQI/UREeTamo-uI/AAAAAAAAFL8/qDnYBSn177E/s1600/%C3%A7ocuklu%C4%9Fundan+ka%C3%A7mak1200p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6814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a:solidFill>
            <a:schemeClr val="accent5">
              <a:lumMod val="40000"/>
              <a:lumOff val="60000"/>
            </a:schemeClr>
          </a:solidFill>
        </p:spPr>
        <p:txBody>
          <a:bodyPr>
            <a:normAutofit fontScale="85000" lnSpcReduction="10000"/>
          </a:bodyPr>
          <a:lstStyle/>
          <a:p>
            <a:pPr algn="ctr">
              <a:lnSpc>
                <a:spcPct val="90000"/>
              </a:lnSpc>
              <a:buFontTx/>
              <a:buNone/>
            </a:pPr>
            <a:r>
              <a:rPr lang="tr-TR" sz="4800" b="1" u="sng" dirty="0">
                <a:solidFill>
                  <a:srgbClr val="CC0099"/>
                </a:solidFill>
              </a:rPr>
              <a:t>BU ANNE – BABA TUTUMUNDA ÇOCUĞUN</a:t>
            </a:r>
            <a:r>
              <a:rPr lang="tr-TR" sz="4800" b="1" u="sng" dirty="0" smtClean="0">
                <a:solidFill>
                  <a:srgbClr val="CC0099"/>
                </a:solidFill>
              </a:rPr>
              <a:t>;</a:t>
            </a:r>
          </a:p>
          <a:p>
            <a:pPr algn="ctr">
              <a:lnSpc>
                <a:spcPct val="90000"/>
              </a:lnSpc>
              <a:buFontTx/>
              <a:buNone/>
            </a:pPr>
            <a:endParaRPr lang="tr-TR" sz="4800" b="1" u="sng" dirty="0">
              <a:solidFill>
                <a:srgbClr val="CC0099"/>
              </a:solidFill>
            </a:endParaRPr>
          </a:p>
          <a:p>
            <a:pPr>
              <a:lnSpc>
                <a:spcPct val="90000"/>
              </a:lnSpc>
            </a:pPr>
            <a:r>
              <a:rPr lang="tr-TR" dirty="0"/>
              <a:t>Özgüven duygusu </a:t>
            </a:r>
            <a:r>
              <a:rPr lang="tr-TR" b="1" dirty="0">
                <a:solidFill>
                  <a:srgbClr val="C00000"/>
                </a:solidFill>
              </a:rPr>
              <a:t>GELİŞEMEZ</a:t>
            </a:r>
            <a:r>
              <a:rPr lang="tr-TR" b="1" dirty="0" smtClean="0">
                <a:solidFill>
                  <a:srgbClr val="C00000"/>
                </a:solidFill>
              </a:rPr>
              <a:t>.</a:t>
            </a:r>
          </a:p>
          <a:p>
            <a:pPr>
              <a:lnSpc>
                <a:spcPct val="90000"/>
              </a:lnSpc>
            </a:pPr>
            <a:endParaRPr lang="tr-TR" b="1" dirty="0">
              <a:solidFill>
                <a:srgbClr val="C00000"/>
              </a:solidFill>
            </a:endParaRPr>
          </a:p>
          <a:p>
            <a:pPr>
              <a:lnSpc>
                <a:spcPct val="90000"/>
              </a:lnSpc>
            </a:pPr>
            <a:r>
              <a:rPr lang="tr-TR" dirty="0"/>
              <a:t>Kendi başına hiçbir şey yapamaz, yapacağına </a:t>
            </a:r>
            <a:r>
              <a:rPr lang="tr-TR" b="1" dirty="0">
                <a:solidFill>
                  <a:srgbClr val="C00000"/>
                </a:solidFill>
              </a:rPr>
              <a:t>İNANMAZ</a:t>
            </a:r>
            <a:r>
              <a:rPr lang="tr-TR" b="1" dirty="0" smtClean="0">
                <a:solidFill>
                  <a:srgbClr val="C00000"/>
                </a:solidFill>
              </a:rPr>
              <a:t>.</a:t>
            </a:r>
          </a:p>
          <a:p>
            <a:pPr>
              <a:lnSpc>
                <a:spcPct val="90000"/>
              </a:lnSpc>
            </a:pPr>
            <a:endParaRPr lang="tr-TR" b="1" dirty="0">
              <a:solidFill>
                <a:srgbClr val="C00000"/>
              </a:solidFill>
            </a:endParaRPr>
          </a:p>
          <a:p>
            <a:pPr>
              <a:lnSpc>
                <a:spcPct val="90000"/>
              </a:lnSpc>
            </a:pPr>
            <a:r>
              <a:rPr lang="tr-TR" dirty="0"/>
              <a:t>Dolayısıyla </a:t>
            </a:r>
            <a:r>
              <a:rPr lang="tr-TR" b="1" dirty="0">
                <a:solidFill>
                  <a:srgbClr val="C00000"/>
                </a:solidFill>
              </a:rPr>
              <a:t>HUZURSUZ VE KAYGILI OLUR</a:t>
            </a:r>
            <a:r>
              <a:rPr lang="tr-TR" b="1" dirty="0" smtClean="0">
                <a:solidFill>
                  <a:srgbClr val="C00000"/>
                </a:solidFill>
              </a:rPr>
              <a:t>.</a:t>
            </a:r>
          </a:p>
          <a:p>
            <a:pPr>
              <a:lnSpc>
                <a:spcPct val="90000"/>
              </a:lnSpc>
            </a:pPr>
            <a:endParaRPr lang="tr-TR" b="1" dirty="0" smtClean="0">
              <a:solidFill>
                <a:srgbClr val="C00000"/>
              </a:solidFill>
            </a:endParaRPr>
          </a:p>
          <a:p>
            <a:pPr>
              <a:lnSpc>
                <a:spcPct val="90000"/>
              </a:lnSpc>
            </a:pPr>
            <a:r>
              <a:rPr lang="tr-TR" dirty="0"/>
              <a:t>Toplum tarafından </a:t>
            </a:r>
            <a:r>
              <a:rPr lang="tr-TR" b="1" dirty="0" smtClean="0">
                <a:solidFill>
                  <a:srgbClr val="C00000"/>
                </a:solidFill>
              </a:rPr>
              <a:t>KABULÜ ZORLAŞIR</a:t>
            </a:r>
          </a:p>
          <a:p>
            <a:pPr>
              <a:lnSpc>
                <a:spcPct val="90000"/>
              </a:lnSpc>
            </a:pPr>
            <a:endParaRPr lang="tr-TR" b="1" dirty="0" smtClean="0">
              <a:solidFill>
                <a:srgbClr val="C00000"/>
              </a:solidFill>
            </a:endParaRPr>
          </a:p>
          <a:p>
            <a:pPr>
              <a:lnSpc>
                <a:spcPct val="90000"/>
              </a:lnSpc>
            </a:pPr>
            <a:r>
              <a:rPr lang="tr-TR" dirty="0"/>
              <a:t>Kendini gruba kabul ettirmek için</a:t>
            </a:r>
            <a:r>
              <a:rPr lang="tr-TR" b="1" dirty="0">
                <a:solidFill>
                  <a:srgbClr val="C00000"/>
                </a:solidFill>
              </a:rPr>
              <a:t> </a:t>
            </a:r>
            <a:r>
              <a:rPr lang="tr-TR" b="1" dirty="0" smtClean="0">
                <a:solidFill>
                  <a:srgbClr val="C00000"/>
                </a:solidFill>
              </a:rPr>
              <a:t>İSYANKAR</a:t>
            </a:r>
          </a:p>
          <a:p>
            <a:pPr marL="0" indent="0">
              <a:lnSpc>
                <a:spcPct val="90000"/>
              </a:lnSpc>
              <a:buNone/>
            </a:pPr>
            <a:r>
              <a:rPr lang="tr-TR" b="1" dirty="0" smtClean="0">
                <a:solidFill>
                  <a:srgbClr val="C00000"/>
                </a:solidFill>
              </a:rPr>
              <a:t>  OLABİLİR.</a:t>
            </a:r>
          </a:p>
          <a:p>
            <a:pPr marL="0" indent="0">
              <a:lnSpc>
                <a:spcPct val="90000"/>
              </a:lnSpc>
              <a:buNone/>
            </a:pPr>
            <a:endParaRPr lang="tr-TR" b="1" dirty="0" smtClean="0">
              <a:solidFill>
                <a:srgbClr val="C00000"/>
              </a:solidFill>
            </a:endParaRPr>
          </a:p>
          <a:p>
            <a:pPr marL="0" indent="0">
              <a:lnSpc>
                <a:spcPct val="90000"/>
              </a:lnSpc>
              <a:buNone/>
            </a:pPr>
            <a:r>
              <a:rPr lang="tr-TR" b="1" dirty="0" smtClean="0">
                <a:solidFill>
                  <a:srgbClr val="C00000"/>
                </a:solidFill>
              </a:rPr>
              <a:t>    </a:t>
            </a:r>
            <a:r>
              <a:rPr lang="tr-TR" dirty="0" smtClean="0"/>
              <a:t>Tek </a:t>
            </a:r>
            <a:r>
              <a:rPr lang="tr-TR" dirty="0"/>
              <a:t>başına</a:t>
            </a:r>
            <a:r>
              <a:rPr lang="tr-TR" b="1" dirty="0">
                <a:solidFill>
                  <a:srgbClr val="C00000"/>
                </a:solidFill>
              </a:rPr>
              <a:t> </a:t>
            </a:r>
            <a:r>
              <a:rPr lang="tr-TR" b="1" dirty="0" smtClean="0">
                <a:solidFill>
                  <a:srgbClr val="C00000"/>
                </a:solidFill>
              </a:rPr>
              <a:t>KARARLAR ALAMAZLAR</a:t>
            </a:r>
          </a:p>
          <a:p>
            <a:pPr>
              <a:lnSpc>
                <a:spcPct val="90000"/>
              </a:lnSpc>
            </a:pPr>
            <a:endParaRPr lang="tr-TR" b="1" dirty="0" smtClean="0">
              <a:solidFill>
                <a:srgbClr val="C00000"/>
              </a:solidFill>
            </a:endParaRPr>
          </a:p>
          <a:p>
            <a:pPr>
              <a:lnSpc>
                <a:spcPct val="90000"/>
              </a:lnSpc>
            </a:pPr>
            <a:endParaRPr lang="tr-TR" b="1" dirty="0">
              <a:solidFill>
                <a:srgbClr val="C00000"/>
              </a:solidFill>
            </a:endParaRPr>
          </a:p>
          <a:p>
            <a:endParaRPr lang="tr-TR" dirty="0"/>
          </a:p>
        </p:txBody>
      </p:sp>
    </p:spTree>
    <p:extLst>
      <p:ext uri="{BB962C8B-B14F-4D97-AF65-F5344CB8AC3E}">
        <p14:creationId xmlns:p14="http://schemas.microsoft.com/office/powerpoint/2010/main" val="623050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870" name="Picture 6" descr="https://encrypted-tbn3.gstatic.com/images?q=tbn:ANd9GcR_MvAeTC3kjrjHnAvoMFGidZIppVq-huYjLzVeu05OW0g5iR6I"/>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a:xfrm>
            <a:off x="-5292" y="-10972"/>
            <a:ext cx="9144000" cy="5638800"/>
          </a:xfrm>
        </p:spPr>
        <p:txBody>
          <a:bodyPr/>
          <a:lstStyle/>
          <a:p>
            <a:r>
              <a:rPr lang="tr-TR" sz="2800" dirty="0"/>
              <a:t>Anne – babaya </a:t>
            </a:r>
            <a:r>
              <a:rPr lang="tr-TR" sz="3600" b="1" u="sng" dirty="0" smtClean="0">
                <a:solidFill>
                  <a:srgbClr val="00B050"/>
                </a:solidFill>
              </a:rPr>
              <a:t>BAĞIMLI</a:t>
            </a:r>
            <a:r>
              <a:rPr lang="tr-TR" sz="2800" dirty="0" smtClean="0"/>
              <a:t> </a:t>
            </a:r>
            <a:r>
              <a:rPr lang="tr-TR" sz="2800" dirty="0"/>
              <a:t>olur.</a:t>
            </a:r>
          </a:p>
          <a:p>
            <a:r>
              <a:rPr lang="tr-TR" sz="2800" dirty="0"/>
              <a:t>Sorumluluk duygusu, bilinci </a:t>
            </a:r>
            <a:r>
              <a:rPr lang="tr-TR" b="1" u="sng" dirty="0" smtClean="0">
                <a:solidFill>
                  <a:srgbClr val="FF0000"/>
                </a:solidFill>
              </a:rPr>
              <a:t>GELİŞEMEZ.</a:t>
            </a:r>
          </a:p>
          <a:p>
            <a:r>
              <a:rPr lang="tr-TR" sz="2800" b="1" dirty="0" smtClean="0">
                <a:solidFill>
                  <a:srgbClr val="CC0099"/>
                </a:solidFill>
              </a:rPr>
              <a:t>İÇE DÖNÜK </a:t>
            </a:r>
            <a:r>
              <a:rPr lang="tr-TR" sz="2800" dirty="0" smtClean="0"/>
              <a:t>yada </a:t>
            </a:r>
            <a:r>
              <a:rPr lang="tr-TR" sz="2800" b="1" dirty="0" smtClean="0">
                <a:solidFill>
                  <a:srgbClr val="CC0099"/>
                </a:solidFill>
              </a:rPr>
              <a:t>SALDIRGAN</a:t>
            </a:r>
            <a:r>
              <a:rPr lang="tr-TR" sz="2800" dirty="0" smtClean="0"/>
              <a:t> </a:t>
            </a:r>
            <a:r>
              <a:rPr lang="tr-TR" sz="2800" dirty="0"/>
              <a:t>olur.</a:t>
            </a:r>
          </a:p>
          <a:p>
            <a:r>
              <a:rPr lang="tr-TR" b="1" dirty="0" smtClean="0">
                <a:solidFill>
                  <a:srgbClr val="0070C0"/>
                </a:solidFill>
              </a:rPr>
              <a:t>DAVRANIŞ BOZUKLUĞU </a:t>
            </a:r>
            <a:r>
              <a:rPr lang="tr-TR" sz="2800" dirty="0" smtClean="0"/>
              <a:t>(</a:t>
            </a:r>
            <a:r>
              <a:rPr lang="tr-TR" sz="2800" i="1" u="sng" dirty="0"/>
              <a:t>tırnak yeme, kekemelik, alt ıslatma, okul fobisi, yalan, ...vb.) </a:t>
            </a:r>
            <a:r>
              <a:rPr lang="tr-TR" sz="2800" dirty="0"/>
              <a:t>görülür. </a:t>
            </a:r>
            <a:endParaRPr lang="tr-TR" dirty="0"/>
          </a:p>
        </p:txBody>
      </p:sp>
      <p:pic>
        <p:nvPicPr>
          <p:cNvPr id="44034" name="Picture 2" descr="http://kadininsesi.net/sites/default/files/styles/galleryformatter_slide/public/field/image/tirnak_yeme.jpg?itok=nxvUScYU"/>
          <p:cNvPicPr>
            <a:picLocks noChangeAspect="1" noChangeArrowheads="1"/>
          </p:cNvPicPr>
          <p:nvPr/>
        </p:nvPicPr>
        <p:blipFill>
          <a:blip r:embed="rId2" cstate="print"/>
          <a:srcRect/>
          <a:stretch>
            <a:fillRect/>
          </a:stretch>
        </p:blipFill>
        <p:spPr bwMode="auto">
          <a:xfrm>
            <a:off x="0" y="3068960"/>
            <a:ext cx="4716016" cy="3789040"/>
          </a:xfrm>
          <a:prstGeom prst="rect">
            <a:avLst/>
          </a:prstGeom>
          <a:ln>
            <a:noFill/>
          </a:ln>
          <a:effectLst>
            <a:softEdge rad="112500"/>
          </a:effectLst>
        </p:spPr>
      </p:pic>
      <p:pic>
        <p:nvPicPr>
          <p:cNvPr id="44036" name="Picture 4" descr="http://www.leyleklergetirdi.com/templates/images/icerik_resim/1328901257845039_b.jpg"/>
          <p:cNvPicPr>
            <a:picLocks noChangeAspect="1" noChangeArrowheads="1"/>
          </p:cNvPicPr>
          <p:nvPr/>
        </p:nvPicPr>
        <p:blipFill>
          <a:blip r:embed="rId3" cstate="print"/>
          <a:srcRect/>
          <a:stretch>
            <a:fillRect/>
          </a:stretch>
        </p:blipFill>
        <p:spPr bwMode="auto">
          <a:xfrm>
            <a:off x="4860032" y="3068960"/>
            <a:ext cx="4283968" cy="378904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p:cTn id="7" dur="1000" fill="hold"/>
                                        <p:tgtEl>
                                          <p:spTgt spid="6246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246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246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246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62467">
                                            <p:txEl>
                                              <p:pRg st="1" end="1"/>
                                            </p:txEl>
                                          </p:spTgt>
                                        </p:tgtEl>
                                        <p:attrNameLst>
                                          <p:attrName>style.visibility</p:attrName>
                                        </p:attrNameLst>
                                      </p:cBhvr>
                                      <p:to>
                                        <p:strVal val="visible"/>
                                      </p:to>
                                    </p:set>
                                    <p:anim calcmode="lin" valueType="num">
                                      <p:cBhvr>
                                        <p:cTn id="14" dur="1000" fill="hold"/>
                                        <p:tgtEl>
                                          <p:spTgt spid="62467">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62467">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6246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246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62467">
                                            <p:txEl>
                                              <p:pRg st="2" end="2"/>
                                            </p:txEl>
                                          </p:spTgt>
                                        </p:tgtEl>
                                        <p:attrNameLst>
                                          <p:attrName>style.visibility</p:attrName>
                                        </p:attrNameLst>
                                      </p:cBhvr>
                                      <p:to>
                                        <p:strVal val="visible"/>
                                      </p:to>
                                    </p:set>
                                    <p:anim calcmode="lin" valueType="num">
                                      <p:cBhvr>
                                        <p:cTn id="21" dur="1000" fill="hold"/>
                                        <p:tgtEl>
                                          <p:spTgt spid="62467">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62467">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6246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6246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grpId="0" nodeType="afterEffect">
                                  <p:stCondLst>
                                    <p:cond delay="0"/>
                                  </p:stCondLst>
                                  <p:childTnLst>
                                    <p:set>
                                      <p:cBhvr>
                                        <p:cTn id="27" dur="1" fill="hold">
                                          <p:stCondLst>
                                            <p:cond delay="0"/>
                                          </p:stCondLst>
                                        </p:cTn>
                                        <p:tgtEl>
                                          <p:spTgt spid="62467">
                                            <p:txEl>
                                              <p:pRg st="3" end="3"/>
                                            </p:txEl>
                                          </p:spTgt>
                                        </p:tgtEl>
                                        <p:attrNameLst>
                                          <p:attrName>style.visibility</p:attrName>
                                        </p:attrNameLst>
                                      </p:cBhvr>
                                      <p:to>
                                        <p:strVal val="visible"/>
                                      </p:to>
                                    </p:set>
                                    <p:anim calcmode="lin" valueType="num">
                                      <p:cBhvr>
                                        <p:cTn id="28" dur="1000" fill="hold"/>
                                        <p:tgtEl>
                                          <p:spTgt spid="62467">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62467">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6246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6246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Altbilgi Yer Tutucusu"/>
          <p:cNvSpPr>
            <a:spLocks noGrp="1"/>
          </p:cNvSpPr>
          <p:nvPr>
            <p:ph type="ftr" sz="quarter" idx="11"/>
          </p:nvPr>
        </p:nvSpPr>
        <p:spPr/>
        <p:txBody>
          <a:bodyPr/>
          <a:lstStyle/>
          <a:p>
            <a:r>
              <a:rPr lang="tr-TR"/>
              <a:t>RAM</a:t>
            </a:r>
          </a:p>
        </p:txBody>
      </p:sp>
      <p:sp>
        <p:nvSpPr>
          <p:cNvPr id="60418" name="Text Box 2"/>
          <p:cNvSpPr txBox="1">
            <a:spLocks noChangeArrowheads="1"/>
          </p:cNvSpPr>
          <p:nvPr/>
        </p:nvSpPr>
        <p:spPr bwMode="auto">
          <a:xfrm>
            <a:off x="381000" y="609600"/>
            <a:ext cx="8064500" cy="5416550"/>
          </a:xfrm>
          <a:prstGeom prst="rect">
            <a:avLst/>
          </a:prstGeom>
          <a:solidFill>
            <a:srgbClr val="FFFFCC"/>
          </a:solidFill>
          <a:ln w="9525">
            <a:noFill/>
            <a:miter lim="800000"/>
            <a:headEnd type="none" w="sm" len="sm"/>
            <a:tailEnd type="none" w="sm" len="sm"/>
          </a:ln>
        </p:spPr>
        <p:txBody>
          <a:bodyPr>
            <a:spAutoFit/>
          </a:bodyPr>
          <a:lstStyle/>
          <a:p>
            <a:pPr eaLnBrk="0" hangingPunct="0"/>
            <a:r>
              <a:rPr lang="tr-TR" sz="2300" b="1" i="1" dirty="0">
                <a:solidFill>
                  <a:srgbClr val="000000"/>
                </a:solidFill>
                <a:latin typeface="Comic Sans MS" pitchFamily="66" charset="0"/>
              </a:rPr>
              <a:t>Bir genç, babasıyla kırlarda dolaşırken kozasından çıkmaya çabalayan bir kelebek görürler. Kelebek, kozanın lifleri arasından sıyrılmaya çabalamaktadır. Baba, hemen kelebeğin yardımına koşar ve dikkatli bir şekilde kozanın liflerini sıyırıverir. Lifleri açar ve kelebeğin pek zorlanmadan kozadan çıkmasını sağlar. Ancak kelebek kozadan kolaylıkla çıkmasına rağmen uçamaz. Biraz çırpınır ve yerinde kalır. Çünkü kelebek kendini liflerden kurtarma çabası sırasında aslında kaslarını  geliştirmekte, kendini ayakta tutacak, güçlü kılacak , uçmaya hazırlayacak hareketleri öğrenmektedir. Baba, lifleri sıyırmakla kelebeğe iyilik yapmamıştır. Kelebeğin güçlenmesine engel olmuştur. Kelebek hiçbir zaman özgürlüğü tadamamış, gerçekten uçamamıştır.</a:t>
            </a:r>
            <a:r>
              <a:rPr lang="tr-TR" sz="2300" i="1" dirty="0">
                <a:solidFill>
                  <a:srgbClr val="000000"/>
                </a:solidFill>
                <a:latin typeface="Comic Sans MS" pitchFamily="66" charset="0"/>
              </a:rPr>
              <a:t> </a:t>
            </a:r>
          </a:p>
        </p:txBody>
      </p:sp>
      <p:sp>
        <p:nvSpPr>
          <p:cNvPr id="60419" name="Text Box 3"/>
          <p:cNvSpPr txBox="1">
            <a:spLocks noChangeArrowheads="1"/>
          </p:cNvSpPr>
          <p:nvPr/>
        </p:nvSpPr>
        <p:spPr bwMode="auto">
          <a:xfrm>
            <a:off x="457200" y="152400"/>
            <a:ext cx="2457450" cy="457200"/>
          </a:xfrm>
          <a:prstGeom prst="rect">
            <a:avLst/>
          </a:prstGeom>
          <a:noFill/>
          <a:ln w="9525">
            <a:noFill/>
            <a:miter lim="800000"/>
            <a:headEnd type="none" w="sm" len="sm"/>
            <a:tailEnd type="none" w="sm" len="sm"/>
          </a:ln>
        </p:spPr>
        <p:txBody>
          <a:bodyPr wrap="none">
            <a:spAutoFit/>
          </a:bodyPr>
          <a:lstStyle/>
          <a:p>
            <a:pPr algn="ctr" eaLnBrk="0" hangingPunct="0"/>
            <a:r>
              <a:rPr lang="tr-TR" sz="2400" b="1">
                <a:solidFill>
                  <a:srgbClr val="000000"/>
                </a:solidFill>
                <a:latin typeface="Impact" pitchFamily="34" charset="0"/>
              </a:rPr>
              <a:t>KOZADAN KELEBEĞE</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Metin kutusu 1"/>
          <p:cNvSpPr txBox="1"/>
          <p:nvPr/>
        </p:nvSpPr>
        <p:spPr>
          <a:xfrm>
            <a:off x="1475656" y="0"/>
            <a:ext cx="6344237" cy="707886"/>
          </a:xfrm>
          <a:prstGeom prst="rect">
            <a:avLst/>
          </a:prstGeom>
          <a:noFill/>
        </p:spPr>
        <p:txBody>
          <a:bodyPr wrap="none" rtlCol="0">
            <a:spAutoFit/>
          </a:bodyPr>
          <a:lstStyle/>
          <a:p>
            <a:r>
              <a:rPr lang="tr-TR" sz="4000" b="1" u="sng" dirty="0" smtClean="0">
                <a:solidFill>
                  <a:srgbClr val="00B0F0"/>
                </a:solidFill>
              </a:rPr>
              <a:t>İLGİSİZ ANNE BABA TUTUMU</a:t>
            </a:r>
            <a:endParaRPr lang="tr-TR" sz="4000" b="1" u="sng" dirty="0">
              <a:solidFill>
                <a:srgbClr val="00B0F0"/>
              </a:solidFill>
            </a:endParaRPr>
          </a:p>
        </p:txBody>
      </p:sp>
      <p:sp>
        <p:nvSpPr>
          <p:cNvPr id="3" name="Dikdörtgen 2"/>
          <p:cNvSpPr/>
          <p:nvPr/>
        </p:nvSpPr>
        <p:spPr>
          <a:xfrm>
            <a:off x="155575" y="766549"/>
            <a:ext cx="9144000" cy="5632311"/>
          </a:xfrm>
          <a:prstGeom prst="rect">
            <a:avLst/>
          </a:prstGeom>
        </p:spPr>
        <p:txBody>
          <a:bodyPr wrap="square">
            <a:spAutoFit/>
          </a:bodyPr>
          <a:lstStyle/>
          <a:p>
            <a:pPr algn="ctr"/>
            <a:r>
              <a:rPr lang="tr-TR" sz="2400" dirty="0"/>
              <a:t>Çocuğun davranışları karşısında ilgisiz ve</a:t>
            </a:r>
          </a:p>
          <a:p>
            <a:pPr algn="ctr"/>
            <a:r>
              <a:rPr lang="tr-TR" sz="2400" b="1" dirty="0">
                <a:solidFill>
                  <a:srgbClr val="CC0099"/>
                </a:solidFill>
              </a:rPr>
              <a:t>vurdumduymaz davranışlar sergileyen anne</a:t>
            </a:r>
          </a:p>
          <a:p>
            <a:pPr algn="ctr"/>
            <a:r>
              <a:rPr lang="tr-TR" sz="2400" b="1" dirty="0">
                <a:solidFill>
                  <a:srgbClr val="CC0099"/>
                </a:solidFill>
              </a:rPr>
              <a:t>babalardır</a:t>
            </a:r>
            <a:r>
              <a:rPr lang="tr-TR" sz="2400" dirty="0"/>
              <a:t>. Bu tip aileler için çocuğun varlığı ile</a:t>
            </a:r>
          </a:p>
          <a:p>
            <a:pPr algn="ctr"/>
            <a:r>
              <a:rPr lang="tr-TR" sz="2400" dirty="0"/>
              <a:t>yokluğu belli değildir</a:t>
            </a:r>
            <a:r>
              <a:rPr lang="tr-TR" sz="2400" dirty="0" smtClean="0"/>
              <a:t>.</a:t>
            </a:r>
          </a:p>
          <a:p>
            <a:pPr algn="ctr"/>
            <a:r>
              <a:rPr lang="tr-TR" sz="2400" dirty="0" smtClean="0"/>
              <a:t> </a:t>
            </a:r>
            <a:r>
              <a:rPr lang="tr-TR" sz="2400" dirty="0"/>
              <a:t>Çocuk anne babayı rahatsız etmediği müddetçe,</a:t>
            </a:r>
          </a:p>
          <a:p>
            <a:pPr algn="ctr"/>
            <a:r>
              <a:rPr lang="tr-TR" sz="2400" dirty="0"/>
              <a:t>çocukla ilgili problem yoktur, eğer çocuk </a:t>
            </a:r>
            <a:r>
              <a:rPr lang="tr-TR" sz="2400" b="1" dirty="0">
                <a:solidFill>
                  <a:srgbClr val="CC0099"/>
                </a:solidFill>
              </a:rPr>
              <a:t>anne</a:t>
            </a:r>
          </a:p>
          <a:p>
            <a:pPr algn="ctr"/>
            <a:r>
              <a:rPr lang="tr-TR" sz="2400" b="1" dirty="0">
                <a:solidFill>
                  <a:srgbClr val="CC0099"/>
                </a:solidFill>
              </a:rPr>
              <a:t>babayı rahatsız ederse o zaman çocuk ile ilgili</a:t>
            </a:r>
          </a:p>
          <a:p>
            <a:pPr algn="ctr"/>
            <a:r>
              <a:rPr lang="tr-TR" sz="2400" b="1" dirty="0">
                <a:solidFill>
                  <a:srgbClr val="CC0099"/>
                </a:solidFill>
              </a:rPr>
              <a:t>gündem </a:t>
            </a:r>
            <a:r>
              <a:rPr lang="tr-TR" sz="2400" dirty="0"/>
              <a:t>oluşur.</a:t>
            </a:r>
          </a:p>
          <a:p>
            <a:pPr algn="ctr"/>
            <a:r>
              <a:rPr lang="tr-TR" sz="2400" dirty="0" smtClean="0"/>
              <a:t> </a:t>
            </a:r>
            <a:r>
              <a:rPr lang="tr-TR" sz="2400" dirty="0"/>
              <a:t>Bu gündem daha çok şikayetlerle doludur. Bu tip</a:t>
            </a:r>
          </a:p>
          <a:p>
            <a:pPr algn="ctr"/>
            <a:r>
              <a:rPr lang="tr-TR" sz="2400" dirty="0"/>
              <a:t>ailelerde </a:t>
            </a:r>
            <a:r>
              <a:rPr lang="tr-TR" sz="2400" b="1" dirty="0">
                <a:solidFill>
                  <a:srgbClr val="CC0099"/>
                </a:solidFill>
              </a:rPr>
              <a:t>çocuk fiziksel ve duygusal yalnızlığa</a:t>
            </a:r>
          </a:p>
          <a:p>
            <a:pPr algn="ctr"/>
            <a:r>
              <a:rPr lang="tr-TR" sz="2400" b="1" dirty="0">
                <a:solidFill>
                  <a:srgbClr val="CC0099"/>
                </a:solidFill>
              </a:rPr>
              <a:t>itilmektedir.</a:t>
            </a:r>
          </a:p>
          <a:p>
            <a:pPr algn="ctr"/>
            <a:r>
              <a:rPr lang="tr-TR" sz="2400" dirty="0"/>
              <a:t> Çocuğun hareketlerinin görmezlikten gelinerek</a:t>
            </a:r>
          </a:p>
          <a:p>
            <a:pPr algn="ctr"/>
            <a:r>
              <a:rPr lang="tr-TR" sz="2400" b="1" dirty="0">
                <a:solidFill>
                  <a:srgbClr val="CC0099"/>
                </a:solidFill>
              </a:rPr>
              <a:t>dışlanması</a:t>
            </a:r>
            <a:r>
              <a:rPr lang="tr-TR" sz="2400" dirty="0"/>
              <a:t> söz konusudur.</a:t>
            </a:r>
          </a:p>
          <a:p>
            <a:pPr algn="ctr"/>
            <a:r>
              <a:rPr lang="tr-TR" sz="2400" dirty="0"/>
              <a:t> Anne, baba, çocuk arasında iletişim kopukluğu</a:t>
            </a:r>
          </a:p>
          <a:p>
            <a:pPr algn="ctr"/>
            <a:r>
              <a:rPr lang="tr-TR" sz="2400" dirty="0"/>
              <a:t>vardır. </a:t>
            </a:r>
            <a:r>
              <a:rPr lang="tr-TR" sz="2400" b="1" dirty="0">
                <a:solidFill>
                  <a:srgbClr val="CC0099"/>
                </a:solidFill>
              </a:rPr>
              <a:t>Ailenin çocuğa tepkileri düşük seviyede</a:t>
            </a:r>
            <a:r>
              <a:rPr lang="tr-TR" sz="2400" dirty="0"/>
              <a:t>dir</a:t>
            </a:r>
          </a:p>
        </p:txBody>
      </p:sp>
      <p:pic>
        <p:nvPicPr>
          <p:cNvPr id="67586" name="Picture 2" descr="http://www.sevgipinari.com/minikler/mutsuz_cocu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9114"/>
            <a:ext cx="1835696" cy="2076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339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fbcdn-sphotos-g-a.akamaihd.net/hphotos-ak-ash4/s480x480/480757_643631702320940_890690942_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052" name="Picture 4" descr="https://fbcdn-sphotos-g-a.akamaihd.net/hphotos-ak-ash4/s480x480/480757_643631702320940_890690942_n.jpg"/>
          <p:cNvPicPr>
            <a:picLocks noChangeAspect="1" noChangeArrowheads="1"/>
          </p:cNvPicPr>
          <p:nvPr/>
        </p:nvPicPr>
        <p:blipFill>
          <a:blip r:embed="rId2" cstate="print"/>
          <a:srcRect/>
          <a:stretch>
            <a:fillRect/>
          </a:stretch>
        </p:blipFill>
        <p:spPr bwMode="auto">
          <a:xfrm>
            <a:off x="0" y="0"/>
            <a:ext cx="8964488" cy="6858000"/>
          </a:xfrm>
          <a:prstGeom prst="rect">
            <a:avLst/>
          </a:prstGeom>
          <a:noFill/>
        </p:spPr>
      </p:pic>
    </p:spTree>
    <p:extLst>
      <p:ext uri="{BB962C8B-B14F-4D97-AF65-F5344CB8AC3E}">
        <p14:creationId xmlns:p14="http://schemas.microsoft.com/office/powerpoint/2010/main" val="12923779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80" y="577840"/>
            <a:ext cx="9324528" cy="1143000"/>
          </a:xfrm>
        </p:spPr>
        <p:txBody>
          <a:bodyPr>
            <a:normAutofit fontScale="90000"/>
          </a:bodyPr>
          <a:lstStyle/>
          <a:p>
            <a:r>
              <a:rPr lang="tr-TR" dirty="0" smtClean="0">
                <a:solidFill>
                  <a:schemeClr val="tx2">
                    <a:lumMod val="75000"/>
                  </a:schemeClr>
                </a:solidFill>
                <a:latin typeface="Forte" pitchFamily="66" charset="0"/>
              </a:rPr>
              <a:t>İLGİSİZ KAYITSIZ TUTUMLA YETİŞEN ÇOCUKLARIN</a:t>
            </a:r>
            <a:br>
              <a:rPr lang="tr-TR" dirty="0" smtClean="0">
                <a:solidFill>
                  <a:schemeClr val="tx2">
                    <a:lumMod val="75000"/>
                  </a:schemeClr>
                </a:solidFill>
                <a:latin typeface="Forte" pitchFamily="66" charset="0"/>
              </a:rPr>
            </a:br>
            <a:r>
              <a:rPr lang="tr-TR" dirty="0" smtClean="0">
                <a:solidFill>
                  <a:schemeClr val="tx2">
                    <a:lumMod val="75000"/>
                  </a:schemeClr>
                </a:solidFill>
                <a:latin typeface="Forte" pitchFamily="66" charset="0"/>
              </a:rPr>
              <a:t>ÖZELLİKLERİ</a:t>
            </a:r>
            <a:r>
              <a:rPr lang="tr-TR" dirty="0"/>
              <a:t/>
            </a:r>
            <a:br>
              <a:rPr lang="tr-TR" dirty="0"/>
            </a:br>
            <a:endParaRPr lang="tr-TR" dirty="0"/>
          </a:p>
        </p:txBody>
      </p:sp>
      <p:sp>
        <p:nvSpPr>
          <p:cNvPr id="4" name="Dikdörtgen 3"/>
          <p:cNvSpPr/>
          <p:nvPr/>
        </p:nvSpPr>
        <p:spPr>
          <a:xfrm>
            <a:off x="0" y="1720840"/>
            <a:ext cx="9144000" cy="4893647"/>
          </a:xfrm>
          <a:prstGeom prst="rect">
            <a:avLst/>
          </a:prstGeom>
          <a:solidFill>
            <a:schemeClr val="accent4">
              <a:lumMod val="20000"/>
              <a:lumOff val="80000"/>
            </a:schemeClr>
          </a:solidFill>
        </p:spPr>
        <p:txBody>
          <a:bodyPr wrap="square">
            <a:spAutoFit/>
          </a:bodyPr>
          <a:lstStyle/>
          <a:p>
            <a:r>
              <a:rPr lang="tr-TR" dirty="0" smtClean="0"/>
              <a:t> </a:t>
            </a:r>
            <a:r>
              <a:rPr lang="tr-TR" sz="2400" dirty="0"/>
              <a:t>Çocuk dikkat çekmek için </a:t>
            </a:r>
            <a:r>
              <a:rPr lang="tr-TR" sz="3200" b="1" dirty="0">
                <a:solidFill>
                  <a:srgbClr val="C00000"/>
                </a:solidFill>
              </a:rPr>
              <a:t>etrafına </a:t>
            </a:r>
            <a:r>
              <a:rPr lang="tr-TR" sz="3200" b="1" dirty="0" smtClean="0">
                <a:solidFill>
                  <a:srgbClr val="C00000"/>
                </a:solidFill>
              </a:rPr>
              <a:t>zarar </a:t>
            </a:r>
            <a:r>
              <a:rPr lang="tr-TR" sz="2400" dirty="0" smtClean="0"/>
              <a:t>verebilir</a:t>
            </a:r>
          </a:p>
          <a:p>
            <a:endParaRPr lang="tr-TR" sz="2400" dirty="0"/>
          </a:p>
          <a:p>
            <a:r>
              <a:rPr lang="tr-TR" sz="2400" dirty="0" smtClean="0"/>
              <a:t> </a:t>
            </a:r>
            <a:r>
              <a:rPr lang="tr-TR" sz="2400" dirty="0"/>
              <a:t>İnsanlarla ilişki kuramaması sonucu </a:t>
            </a:r>
            <a:r>
              <a:rPr lang="tr-TR" sz="2400" dirty="0" smtClean="0"/>
              <a:t>sosyal </a:t>
            </a:r>
            <a:r>
              <a:rPr lang="tr-TR" sz="2400" dirty="0"/>
              <a:t>gelişmesinde gecikme ve </a:t>
            </a:r>
            <a:r>
              <a:rPr lang="tr-TR" sz="2400" dirty="0" smtClean="0"/>
              <a:t>saldırganlık sergileyebilir</a:t>
            </a:r>
            <a:r>
              <a:rPr lang="tr-TR" sz="2400" dirty="0"/>
              <a:t>.</a:t>
            </a:r>
          </a:p>
          <a:p>
            <a:endParaRPr lang="tr-TR" sz="2400" dirty="0"/>
          </a:p>
          <a:p>
            <a:r>
              <a:rPr lang="tr-TR" sz="2400" dirty="0" smtClean="0"/>
              <a:t> </a:t>
            </a:r>
            <a:r>
              <a:rPr lang="tr-TR" sz="2400" dirty="0"/>
              <a:t>Sözlü iletişim yetersizliğinden dolayı </a:t>
            </a:r>
            <a:r>
              <a:rPr lang="tr-TR" sz="3200" b="1" dirty="0" smtClean="0">
                <a:solidFill>
                  <a:srgbClr val="C00000"/>
                </a:solidFill>
              </a:rPr>
              <a:t>dil gelişiminde </a:t>
            </a:r>
            <a:r>
              <a:rPr lang="tr-TR" sz="3200" b="1" dirty="0">
                <a:solidFill>
                  <a:srgbClr val="C00000"/>
                </a:solidFill>
              </a:rPr>
              <a:t>gecikme, konuşma </a:t>
            </a:r>
            <a:r>
              <a:rPr lang="tr-TR" sz="3200" b="1" dirty="0" smtClean="0">
                <a:solidFill>
                  <a:srgbClr val="C00000"/>
                </a:solidFill>
              </a:rPr>
              <a:t>bozuklukları </a:t>
            </a:r>
            <a:r>
              <a:rPr lang="tr-TR" sz="2400" dirty="0" smtClean="0"/>
              <a:t>ortaya çıkabilir</a:t>
            </a:r>
          </a:p>
          <a:p>
            <a:endParaRPr lang="tr-TR" sz="2400" dirty="0"/>
          </a:p>
          <a:p>
            <a:r>
              <a:rPr lang="tr-TR" sz="2400" dirty="0"/>
              <a:t> </a:t>
            </a:r>
            <a:r>
              <a:rPr lang="tr-TR" sz="3200" b="1" dirty="0">
                <a:solidFill>
                  <a:srgbClr val="C00000"/>
                </a:solidFill>
              </a:rPr>
              <a:t>Özgüven sorunu </a:t>
            </a:r>
            <a:r>
              <a:rPr lang="tr-TR" sz="2400" dirty="0" smtClean="0"/>
              <a:t>yaşar</a:t>
            </a:r>
          </a:p>
          <a:p>
            <a:endParaRPr lang="tr-TR" sz="2400" dirty="0"/>
          </a:p>
          <a:p>
            <a:r>
              <a:rPr lang="tr-TR" sz="2400" dirty="0"/>
              <a:t> Hayattan ve kendisinden </a:t>
            </a:r>
            <a:r>
              <a:rPr lang="tr-TR" sz="3200" b="1" dirty="0">
                <a:solidFill>
                  <a:srgbClr val="C00000"/>
                </a:solidFill>
              </a:rPr>
              <a:t>beklentisi olmaz</a:t>
            </a:r>
            <a:endParaRPr lang="tr-TR" sz="2400" b="1" dirty="0">
              <a:solidFill>
                <a:srgbClr val="C00000"/>
              </a:solidFill>
            </a:endParaRPr>
          </a:p>
        </p:txBody>
      </p:sp>
    </p:spTree>
    <p:extLst>
      <p:ext uri="{BB962C8B-B14F-4D97-AF65-F5344CB8AC3E}">
        <p14:creationId xmlns:p14="http://schemas.microsoft.com/office/powerpoint/2010/main" val="1211055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resimsakla.com/data/media/592/Harika_Temalar%20(5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6 Metin kutusu"/>
          <p:cNvSpPr txBox="1"/>
          <p:nvPr/>
        </p:nvSpPr>
        <p:spPr>
          <a:xfrm>
            <a:off x="0" y="1412776"/>
            <a:ext cx="6372200" cy="5312223"/>
          </a:xfrm>
          <a:prstGeom prst="rect">
            <a:avLst/>
          </a:prstGeom>
          <a:solidFill>
            <a:schemeClr val="accent1">
              <a:lumMod val="20000"/>
              <a:lumOff val="80000"/>
              <a:alpha val="46000"/>
            </a:schemeClr>
          </a:solidFill>
        </p:spPr>
        <p:txBody>
          <a:bodyPr wrap="square" rtlCol="0">
            <a:spAutoFit/>
          </a:bodyPr>
          <a:lstStyle/>
          <a:p>
            <a:pPr>
              <a:lnSpc>
                <a:spcPct val="80000"/>
              </a:lnSpc>
              <a:buFont typeface="Wingdings" pitchFamily="2" charset="2"/>
              <a:buNone/>
            </a:pPr>
            <a:r>
              <a:rPr lang="tr-TR" sz="3200" b="1" dirty="0" smtClean="0">
                <a:solidFill>
                  <a:schemeClr val="bg1"/>
                </a:solidFill>
              </a:rPr>
              <a:t>	</a:t>
            </a:r>
            <a:r>
              <a:rPr lang="tr-TR" sz="3200" b="1" dirty="0" smtClean="0">
                <a:solidFill>
                  <a:schemeClr val="bg1"/>
                </a:solidFill>
                <a:latin typeface="Baskerville Old Face" pitchFamily="18" charset="0"/>
              </a:rPr>
              <a:t>Bu olanlara bir anlam veremeyen çocuk neler olduğunu sordu.Onun gülümsediğini gördü.Babası,”şimdi dikkatlice beni izle oğlum” dedi ve yüksek sesle bağırdı:” Hayatı çok seviyorum!”</a:t>
            </a:r>
          </a:p>
          <a:p>
            <a:pPr>
              <a:lnSpc>
                <a:spcPct val="80000"/>
              </a:lnSpc>
              <a:buFont typeface="Wingdings" pitchFamily="2" charset="2"/>
              <a:buNone/>
            </a:pPr>
            <a:r>
              <a:rPr lang="tr-TR" sz="3200" b="1" dirty="0" smtClean="0">
                <a:solidFill>
                  <a:schemeClr val="bg1"/>
                </a:solidFill>
                <a:latin typeface="Baskerville Old Face" pitchFamily="18" charset="0"/>
              </a:rPr>
              <a:t>  Karşı dağlardan aynı ses geldi: ” Hayatı çok seviyorum!”</a:t>
            </a:r>
          </a:p>
          <a:p>
            <a:pPr>
              <a:lnSpc>
                <a:spcPct val="80000"/>
              </a:lnSpc>
              <a:buFont typeface="Wingdings" pitchFamily="2" charset="2"/>
              <a:buNone/>
            </a:pPr>
            <a:r>
              <a:rPr lang="tr-TR" sz="3200" b="1" dirty="0" smtClean="0">
                <a:solidFill>
                  <a:schemeClr val="bg1"/>
                </a:solidFill>
                <a:latin typeface="Baskerville Old Face" pitchFamily="18" charset="0"/>
              </a:rPr>
              <a:t>Baba : “sana hayranım!”</a:t>
            </a:r>
          </a:p>
          <a:p>
            <a:pPr>
              <a:lnSpc>
                <a:spcPct val="80000"/>
              </a:lnSpc>
              <a:buFont typeface="Wingdings" pitchFamily="2" charset="2"/>
              <a:buNone/>
            </a:pPr>
            <a:r>
              <a:rPr lang="tr-TR" sz="3200" b="1" dirty="0" smtClean="0">
                <a:solidFill>
                  <a:schemeClr val="bg1"/>
                </a:solidFill>
                <a:latin typeface="Baskerville Old Face" pitchFamily="18" charset="0"/>
              </a:rPr>
              <a:t>Yankı:  “sana hayranım!”</a:t>
            </a:r>
          </a:p>
          <a:p>
            <a:pPr>
              <a:lnSpc>
                <a:spcPct val="80000"/>
              </a:lnSpc>
              <a:buFont typeface="Wingdings" pitchFamily="2" charset="2"/>
              <a:buNone/>
            </a:pPr>
            <a:r>
              <a:rPr lang="tr-TR" sz="3200" b="1" dirty="0" smtClean="0">
                <a:solidFill>
                  <a:schemeClr val="bg1"/>
                </a:solidFill>
                <a:latin typeface="Baskerville Old Face" pitchFamily="18" charset="0"/>
              </a:rPr>
              <a:t>Baba : “sen harikasın!”</a:t>
            </a:r>
          </a:p>
          <a:p>
            <a:pPr>
              <a:lnSpc>
                <a:spcPct val="80000"/>
              </a:lnSpc>
              <a:buFont typeface="Wingdings" pitchFamily="2" charset="2"/>
              <a:buNone/>
            </a:pPr>
            <a:r>
              <a:rPr lang="tr-TR" sz="3200" b="1" dirty="0" smtClean="0">
                <a:solidFill>
                  <a:schemeClr val="bg1"/>
                </a:solidFill>
                <a:latin typeface="Baskerville Old Face" pitchFamily="18" charset="0"/>
              </a:rPr>
              <a:t>Yankı:  “sen harikasın!”</a:t>
            </a:r>
          </a:p>
          <a:p>
            <a:endParaRPr lang="tr-TR" sz="3200" b="1"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69634" name="Picture 2" descr="http://cocuklarherseyimiz.com/wp-content/uploads/2014/06/118527554-thinkstock-uzgun-mutsuz-cocuk-m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5228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2819400" y="1600200"/>
            <a:ext cx="3505200" cy="1543050"/>
          </a:xfrm>
          <a:prstGeom prst="rect">
            <a:avLst/>
          </a:prstGeom>
          <a:noFill/>
          <a:ln w="9525">
            <a:noFill/>
            <a:miter lim="800000"/>
            <a:headEnd/>
            <a:tailEnd/>
          </a:ln>
          <a:effectLst/>
        </p:spPr>
      </p:pic>
      <p:sp>
        <p:nvSpPr>
          <p:cNvPr id="26630" name="Text Box 6"/>
          <p:cNvSpPr txBox="1">
            <a:spLocks noChangeArrowheads="1"/>
          </p:cNvSpPr>
          <p:nvPr/>
        </p:nvSpPr>
        <p:spPr bwMode="auto">
          <a:xfrm>
            <a:off x="1143000" y="3581400"/>
            <a:ext cx="7010400" cy="806450"/>
          </a:xfrm>
          <a:prstGeom prst="rect">
            <a:avLst/>
          </a:prstGeom>
          <a:solidFill>
            <a:srgbClr val="333300"/>
          </a:solidFill>
          <a:ln w="9525">
            <a:noFill/>
            <a:miter lim="800000"/>
            <a:headEnd/>
            <a:tailEnd/>
          </a:ln>
          <a:effectLst/>
        </p:spPr>
        <p:txBody>
          <a:bodyPr>
            <a:spAutoFit/>
          </a:bodyPr>
          <a:lstStyle/>
          <a:p>
            <a:pPr algn="ctr">
              <a:lnSpc>
                <a:spcPct val="130000"/>
              </a:lnSpc>
              <a:spcBef>
                <a:spcPct val="50000"/>
              </a:spcBef>
              <a:buClr>
                <a:srgbClr val="FF9900"/>
              </a:buClr>
              <a:buSzPct val="135000"/>
              <a:buFont typeface="Monotype Sorts" pitchFamily="2" charset="2"/>
              <a:buNone/>
            </a:pPr>
            <a:r>
              <a:rPr lang="tr-TR" sz="3600" b="1">
                <a:solidFill>
                  <a:srgbClr val="FFFF00"/>
                </a:solidFill>
                <a:latin typeface="Arial" charset="0"/>
                <a:cs typeface="Times New Roman" pitchFamily="18" charset="0"/>
              </a:rPr>
              <a:t>OLUMSUZ AİLE TUTUMLARI</a:t>
            </a:r>
            <a:endParaRPr lang="tr-TR" sz="3600" b="1">
              <a:solidFill>
                <a:srgbClr val="FFFF00"/>
              </a:solidFill>
              <a:latin typeface="Arial" charset="0"/>
            </a:endParaRPr>
          </a:p>
        </p:txBody>
      </p:sp>
      <p:sp>
        <p:nvSpPr>
          <p:cNvPr id="4" name="3 Dikdörtgen"/>
          <p:cNvSpPr/>
          <p:nvPr/>
        </p:nvSpPr>
        <p:spPr>
          <a:xfrm>
            <a:off x="1619672" y="188640"/>
            <a:ext cx="5472608" cy="1200329"/>
          </a:xfrm>
          <a:prstGeom prst="rect">
            <a:avLst/>
          </a:prstGeom>
        </p:spPr>
        <p:style>
          <a:lnRef idx="1">
            <a:schemeClr val="accent6"/>
          </a:lnRef>
          <a:fillRef idx="3">
            <a:schemeClr val="accent6"/>
          </a:fillRef>
          <a:effectRef idx="2">
            <a:schemeClr val="accent6"/>
          </a:effectRef>
          <a:fontRef idx="minor">
            <a:schemeClr val="lt1"/>
          </a:fontRef>
        </p:style>
        <p:txBody>
          <a:bodyPr wrap="square" lIns="91440" tIns="45720" rIns="91440" bIns="45720">
            <a:spAutoFit/>
          </a:bodyPr>
          <a:lstStyle/>
          <a:p>
            <a:pPr algn="ctr"/>
            <a:r>
              <a:rPr lang="tr-TR"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KISACA</a:t>
            </a:r>
            <a:endParaRPr lang="tr-TR" sz="7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3011" name="Text Box 3"/>
          <p:cNvSpPr txBox="1">
            <a:spLocks noChangeArrowheads="1"/>
          </p:cNvSpPr>
          <p:nvPr/>
        </p:nvSpPr>
        <p:spPr bwMode="auto">
          <a:xfrm>
            <a:off x="1981200" y="609600"/>
            <a:ext cx="5638800" cy="579438"/>
          </a:xfrm>
          <a:prstGeom prst="rect">
            <a:avLst/>
          </a:prstGeom>
          <a:solidFill>
            <a:srgbClr val="CCFFCC"/>
          </a:solidFill>
          <a:ln w="9525">
            <a:noFill/>
            <a:miter lim="800000"/>
            <a:headEnd/>
            <a:tailEnd/>
          </a:ln>
          <a:effectLst/>
        </p:spPr>
        <p:txBody>
          <a:bodyPr>
            <a:spAutoFit/>
          </a:bodyPr>
          <a:lstStyle/>
          <a:p>
            <a:pPr algn="ctr"/>
            <a:r>
              <a:rPr lang="tr-TR" sz="3200" b="1">
                <a:solidFill>
                  <a:srgbClr val="FF3300"/>
                </a:solidFill>
                <a:latin typeface="Arial" charset="0"/>
                <a:cs typeface="Times New Roman" pitchFamily="18" charset="0"/>
              </a:rPr>
              <a:t>Aile </a:t>
            </a:r>
            <a:r>
              <a:rPr lang="tr-TR" sz="3200" b="1">
                <a:solidFill>
                  <a:srgbClr val="FF3300"/>
                </a:solidFill>
                <a:latin typeface="Arial" charset="0"/>
              </a:rPr>
              <a:t>T</a:t>
            </a:r>
            <a:r>
              <a:rPr lang="tr-TR" sz="3200" b="1">
                <a:solidFill>
                  <a:srgbClr val="FF3300"/>
                </a:solidFill>
                <a:latin typeface="Arial" charset="0"/>
                <a:cs typeface="Times New Roman" pitchFamily="18" charset="0"/>
              </a:rPr>
              <a:t>utum </a:t>
            </a:r>
            <a:r>
              <a:rPr lang="tr-TR" sz="3200" b="1">
                <a:solidFill>
                  <a:srgbClr val="FF3300"/>
                </a:solidFill>
                <a:latin typeface="Arial" charset="0"/>
              </a:rPr>
              <a:t>M</a:t>
            </a:r>
            <a:r>
              <a:rPr lang="tr-TR" sz="3200" b="1">
                <a:solidFill>
                  <a:srgbClr val="FF3300"/>
                </a:solidFill>
                <a:latin typeface="Arial" charset="0"/>
                <a:cs typeface="Times New Roman" pitchFamily="18" charset="0"/>
              </a:rPr>
              <a:t>odeli</a:t>
            </a:r>
            <a:r>
              <a:rPr lang="tr-TR" sz="3200" b="1">
                <a:solidFill>
                  <a:srgbClr val="FF3300"/>
                </a:solidFill>
                <a:latin typeface="Arial" charset="0"/>
              </a:rPr>
              <a:t> </a:t>
            </a:r>
          </a:p>
        </p:txBody>
      </p:sp>
      <p:graphicFrame>
        <p:nvGraphicFramePr>
          <p:cNvPr id="43013" name="Object 5"/>
          <p:cNvGraphicFramePr>
            <a:graphicFrameLocks noChangeAspect="1"/>
          </p:cNvGraphicFramePr>
          <p:nvPr/>
        </p:nvGraphicFramePr>
        <p:xfrm>
          <a:off x="683568" y="1600200"/>
          <a:ext cx="7416824" cy="3216275"/>
        </p:xfrm>
        <a:graphic>
          <a:graphicData uri="http://schemas.openxmlformats.org/presentationml/2006/ole">
            <mc:AlternateContent xmlns:mc="http://schemas.openxmlformats.org/markup-compatibility/2006">
              <mc:Choice xmlns:v="urn:schemas-microsoft-com:vml" Requires="v">
                <p:oleObj spid="_x0000_s50192" r:id="rId3" imgW="5372100" imgH="3914775" progId="Word.Picture.8">
                  <p:embed/>
                </p:oleObj>
              </mc:Choice>
              <mc:Fallback>
                <p:oleObj r:id="rId3" imgW="5372100" imgH="3914775" progId="Word.Picture.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600200"/>
                        <a:ext cx="7416824" cy="321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Text Box 7"/>
          <p:cNvSpPr txBox="1">
            <a:spLocks noChangeArrowheads="1"/>
          </p:cNvSpPr>
          <p:nvPr/>
        </p:nvSpPr>
        <p:spPr bwMode="auto">
          <a:xfrm>
            <a:off x="-20572" y="5085184"/>
            <a:ext cx="9144000" cy="1323439"/>
          </a:xfrm>
          <a:prstGeom prst="rect">
            <a:avLst/>
          </a:prstGeom>
          <a:noFill/>
          <a:ln w="9525">
            <a:noFill/>
            <a:miter lim="800000"/>
            <a:headEnd/>
            <a:tailEnd/>
          </a:ln>
          <a:effectLst/>
        </p:spPr>
        <p:txBody>
          <a:bodyPr wrap="square">
            <a:spAutoFit/>
          </a:bodyPr>
          <a:lstStyle/>
          <a:p>
            <a:pPr algn="ctr">
              <a:spcBef>
                <a:spcPct val="50000"/>
              </a:spcBef>
            </a:pPr>
            <a:r>
              <a:rPr lang="tr-TR" sz="4000" b="1" dirty="0" smtClean="0">
                <a:solidFill>
                  <a:srgbClr val="CC0099"/>
                </a:solidFill>
                <a:cs typeface="Times New Roman" pitchFamily="18" charset="0"/>
              </a:rPr>
              <a:t>ÇOCUĞUN ANNE-BABADAN ALDIĞI İKİ ŞEY VARDIR: </a:t>
            </a:r>
            <a:r>
              <a:rPr lang="tr-TR" sz="4000" b="1" u="sng" dirty="0" smtClean="0">
                <a:solidFill>
                  <a:schemeClr val="accent3">
                    <a:lumMod val="75000"/>
                  </a:schemeClr>
                </a:solidFill>
                <a:cs typeface="Times New Roman" pitchFamily="18" charset="0"/>
              </a:rPr>
              <a:t>SEVGİ</a:t>
            </a:r>
            <a:r>
              <a:rPr lang="tr-TR" sz="4000" b="1" dirty="0" smtClean="0">
                <a:solidFill>
                  <a:srgbClr val="CC0099"/>
                </a:solidFill>
                <a:cs typeface="Times New Roman" pitchFamily="18" charset="0"/>
              </a:rPr>
              <a:t> VE </a:t>
            </a:r>
            <a:r>
              <a:rPr lang="tr-TR" sz="4000" b="1" u="sng" dirty="0" smtClean="0">
                <a:solidFill>
                  <a:srgbClr val="7030A0"/>
                </a:solidFill>
                <a:cs typeface="Times New Roman" pitchFamily="18" charset="0"/>
              </a:rPr>
              <a:t>EĞİTİM</a:t>
            </a:r>
            <a:r>
              <a:rPr lang="tr-TR" sz="4000" b="1" dirty="0" smtClean="0">
                <a:solidFill>
                  <a:srgbClr val="CC0099"/>
                </a:solidFill>
                <a:cs typeface="Times New Roman" pitchFamily="18" charset="0"/>
              </a:rPr>
              <a:t> </a:t>
            </a:r>
            <a:endParaRPr lang="tr-TR" sz="4000" b="1" dirty="0">
              <a:solidFill>
                <a:srgbClr val="CC0099"/>
              </a:solidFill>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50179" name="Text Box 3"/>
          <p:cNvSpPr txBox="1">
            <a:spLocks noChangeArrowheads="1"/>
          </p:cNvSpPr>
          <p:nvPr/>
        </p:nvSpPr>
        <p:spPr bwMode="auto">
          <a:xfrm>
            <a:off x="1115616" y="2852936"/>
            <a:ext cx="6553200" cy="3324225"/>
          </a:xfrm>
          <a:prstGeom prst="rect">
            <a:avLst/>
          </a:prstGeom>
          <a:noFill/>
          <a:ln w="9525">
            <a:noFill/>
            <a:miter lim="800000"/>
            <a:headEnd/>
            <a:tailEnd/>
          </a:ln>
          <a:effectLst/>
        </p:spPr>
        <p:txBody>
          <a:bodyPr>
            <a:spAutoFit/>
          </a:bodyPr>
          <a:lstStyle/>
          <a:p>
            <a:pPr algn="ctr">
              <a:buClr>
                <a:srgbClr val="FF9900"/>
              </a:buClr>
              <a:buSzPct val="125000"/>
              <a:buFont typeface="Monotype Sorts" pitchFamily="2" charset="2"/>
              <a:buNone/>
            </a:pPr>
            <a:r>
              <a:rPr lang="tr-TR" sz="4400" u="sng" dirty="0">
                <a:solidFill>
                  <a:srgbClr val="FF0000"/>
                </a:solidFill>
                <a:cs typeface="Times New Roman" pitchFamily="18" charset="0"/>
              </a:rPr>
              <a:t>A</a:t>
            </a:r>
            <a:r>
              <a:rPr lang="tr-TR" sz="3200" u="sng" dirty="0">
                <a:solidFill>
                  <a:srgbClr val="FF0000"/>
                </a:solidFill>
                <a:cs typeface="Times New Roman" pitchFamily="18" charset="0"/>
              </a:rPr>
              <a:t>şırı sevgi tutumunda</a:t>
            </a:r>
            <a:r>
              <a:rPr lang="tr-TR" sz="2800" dirty="0">
                <a:solidFill>
                  <a:srgbClr val="FF0000"/>
                </a:solidFill>
              </a:rPr>
              <a:t>:</a:t>
            </a:r>
          </a:p>
          <a:p>
            <a:pPr algn="ctr">
              <a:buClr>
                <a:srgbClr val="FF9900"/>
              </a:buClr>
              <a:buSzPct val="125000"/>
              <a:buFont typeface="Monotype Sorts" pitchFamily="2" charset="2"/>
              <a:buNone/>
            </a:pPr>
            <a:r>
              <a:rPr lang="tr-TR" sz="2800" dirty="0">
                <a:solidFill>
                  <a:srgbClr val="FF9900"/>
                </a:solidFill>
                <a:cs typeface="Times New Roman" pitchFamily="18" charset="0"/>
              </a:rPr>
              <a:t>aile çocuğu sevgiye boğucu, onu çok koruyucu ve aşırı kollayıcıdır. Bunun sonucu olarak çocukta bağımlılık ve güvensizlik gelişir. Çocuk karşılaştığı her olayda anne-babasına yaslanır, onlara güvenir fakat kendisine güvensizdir.</a:t>
            </a:r>
            <a:r>
              <a:rPr lang="tr-TR" sz="2800" dirty="0">
                <a:solidFill>
                  <a:srgbClr val="FFFF00"/>
                </a:solidFill>
                <a:cs typeface="Times New Roman" pitchFamily="18" charset="0"/>
              </a:rPr>
              <a:t> </a:t>
            </a:r>
            <a:r>
              <a:rPr lang="tr-TR" sz="2800" dirty="0">
                <a:solidFill>
                  <a:srgbClr val="FFFF00"/>
                </a:solidFill>
              </a:rPr>
              <a:t> </a:t>
            </a:r>
          </a:p>
        </p:txBody>
      </p:sp>
      <p:graphicFrame>
        <p:nvGraphicFramePr>
          <p:cNvPr id="50180" name="Object 4"/>
          <p:cNvGraphicFramePr>
            <a:graphicFrameLocks noChangeAspect="1"/>
          </p:cNvGraphicFramePr>
          <p:nvPr/>
        </p:nvGraphicFramePr>
        <p:xfrm>
          <a:off x="251520" y="0"/>
          <a:ext cx="8712968" cy="2924944"/>
        </p:xfrm>
        <a:graphic>
          <a:graphicData uri="http://schemas.openxmlformats.org/presentationml/2006/ole">
            <mc:AlternateContent xmlns:mc="http://schemas.openxmlformats.org/markup-compatibility/2006">
              <mc:Choice xmlns:v="urn:schemas-microsoft-com:vml" Requires="v">
                <p:oleObj spid="_x0000_s51215" r:id="rId3" imgW="5372100" imgH="3914775" progId="Word.Picture.8">
                  <p:embed/>
                </p:oleObj>
              </mc:Choice>
              <mc:Fallback>
                <p:oleObj r:id="rId3" imgW="5372100" imgH="3914775" progId="Word.Picture.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0"/>
                        <a:ext cx="8712968" cy="29249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5605" name="Text Box 2053"/>
          <p:cNvSpPr txBox="1">
            <a:spLocks noChangeArrowheads="1"/>
          </p:cNvSpPr>
          <p:nvPr/>
        </p:nvSpPr>
        <p:spPr bwMode="auto">
          <a:xfrm>
            <a:off x="1066800" y="2819400"/>
            <a:ext cx="7086600" cy="2863850"/>
          </a:xfrm>
          <a:prstGeom prst="rect">
            <a:avLst/>
          </a:prstGeom>
          <a:noFill/>
          <a:ln w="9525">
            <a:noFill/>
            <a:miter lim="800000"/>
            <a:headEnd/>
            <a:tailEnd/>
          </a:ln>
          <a:effectLst/>
        </p:spPr>
        <p:txBody>
          <a:bodyPr>
            <a:spAutoFit/>
          </a:bodyPr>
          <a:lstStyle/>
          <a:p>
            <a:pPr algn="ctr">
              <a:lnSpc>
                <a:spcPct val="130000"/>
              </a:lnSpc>
              <a:buClr>
                <a:srgbClr val="FF9900"/>
              </a:buClr>
              <a:buSzPct val="135000"/>
              <a:buFont typeface="Monotype Sorts" pitchFamily="2" charset="2"/>
              <a:buNone/>
            </a:pPr>
            <a:r>
              <a:rPr lang="tr-TR" sz="4400" u="sng" dirty="0">
                <a:solidFill>
                  <a:srgbClr val="FFFF00"/>
                </a:solidFill>
                <a:cs typeface="Times New Roman" pitchFamily="18" charset="0"/>
              </a:rPr>
              <a:t>S</a:t>
            </a:r>
            <a:r>
              <a:rPr lang="tr-TR" sz="3200" u="sng" dirty="0">
                <a:solidFill>
                  <a:srgbClr val="FFFF00"/>
                </a:solidFill>
                <a:cs typeface="Times New Roman" pitchFamily="18" charset="0"/>
              </a:rPr>
              <a:t>evgi yetersizliği veya yokluğu</a:t>
            </a:r>
            <a:endParaRPr lang="tr-TR" sz="3200" u="sng" dirty="0">
              <a:solidFill>
                <a:srgbClr val="FFFF00"/>
              </a:solidFill>
            </a:endParaRPr>
          </a:p>
          <a:p>
            <a:pPr algn="ctr">
              <a:lnSpc>
                <a:spcPct val="130000"/>
              </a:lnSpc>
              <a:buClr>
                <a:srgbClr val="FF9900"/>
              </a:buClr>
              <a:buSzPct val="135000"/>
              <a:buFont typeface="Monotype Sorts" pitchFamily="2" charset="2"/>
              <a:buNone/>
            </a:pPr>
            <a:r>
              <a:rPr lang="tr-TR" sz="3200" dirty="0">
                <a:solidFill>
                  <a:srgbClr val="FFFF00"/>
                </a:solidFill>
                <a:cs typeface="Times New Roman" pitchFamily="18" charset="0"/>
              </a:rPr>
              <a:t> </a:t>
            </a:r>
            <a:r>
              <a:rPr lang="tr-TR" sz="3200" dirty="0">
                <a:solidFill>
                  <a:srgbClr val="002060"/>
                </a:solidFill>
                <a:cs typeface="Times New Roman" pitchFamily="18" charset="0"/>
              </a:rPr>
              <a:t>sonucu ise, çocukta kendine ve çevreye karşı güvensizlik ve olumsuz duygular gelişir. </a:t>
            </a:r>
          </a:p>
        </p:txBody>
      </p:sp>
      <p:graphicFrame>
        <p:nvGraphicFramePr>
          <p:cNvPr id="25606" name="Object 2054"/>
          <p:cNvGraphicFramePr>
            <a:graphicFrameLocks noChangeAspect="1"/>
          </p:cNvGraphicFramePr>
          <p:nvPr/>
        </p:nvGraphicFramePr>
        <p:xfrm>
          <a:off x="0" y="0"/>
          <a:ext cx="8604448" cy="2996952"/>
        </p:xfrm>
        <a:graphic>
          <a:graphicData uri="http://schemas.openxmlformats.org/presentationml/2006/ole">
            <mc:AlternateContent xmlns:mc="http://schemas.openxmlformats.org/markup-compatibility/2006">
              <mc:Choice xmlns:v="urn:schemas-microsoft-com:vml" Requires="v">
                <p:oleObj spid="_x0000_s52239" r:id="rId3" imgW="5372100" imgH="3914775" progId="Word.Picture.8">
                  <p:embed/>
                </p:oleObj>
              </mc:Choice>
              <mc:Fallback>
                <p:oleObj r:id="rId3" imgW="5372100" imgH="3914775" progId="Word.Picture.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604448" cy="29969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7653" name="Text Box 5"/>
          <p:cNvSpPr txBox="1">
            <a:spLocks noChangeArrowheads="1"/>
          </p:cNvSpPr>
          <p:nvPr/>
        </p:nvSpPr>
        <p:spPr bwMode="auto">
          <a:xfrm>
            <a:off x="914400" y="2971800"/>
            <a:ext cx="7239000" cy="2684463"/>
          </a:xfrm>
          <a:prstGeom prst="rect">
            <a:avLst/>
          </a:prstGeom>
          <a:noFill/>
          <a:ln w="9525">
            <a:noFill/>
            <a:miter lim="800000"/>
            <a:headEnd/>
            <a:tailEnd/>
          </a:ln>
          <a:effectLst/>
        </p:spPr>
        <p:txBody>
          <a:bodyPr>
            <a:spAutoFit/>
          </a:bodyPr>
          <a:lstStyle/>
          <a:p>
            <a:pPr algn="ctr">
              <a:spcBef>
                <a:spcPct val="50000"/>
              </a:spcBef>
              <a:buClr>
                <a:srgbClr val="FF9900"/>
              </a:buClr>
              <a:buSzPct val="125000"/>
              <a:buFont typeface="Monotype Sorts" pitchFamily="2" charset="2"/>
              <a:buNone/>
            </a:pPr>
            <a:r>
              <a:rPr lang="tr-TR" sz="3600" dirty="0">
                <a:solidFill>
                  <a:srgbClr val="FFFF00"/>
                </a:solidFill>
              </a:rPr>
              <a:t> </a:t>
            </a:r>
            <a:r>
              <a:rPr lang="tr-TR" sz="4400" u="sng" dirty="0">
                <a:solidFill>
                  <a:srgbClr val="FFFF00"/>
                </a:solidFill>
                <a:cs typeface="Times New Roman" pitchFamily="18" charset="0"/>
              </a:rPr>
              <a:t>S</a:t>
            </a:r>
            <a:r>
              <a:rPr lang="tr-TR" sz="3600" u="sng" dirty="0">
                <a:solidFill>
                  <a:srgbClr val="FFFF00"/>
                </a:solidFill>
                <a:cs typeface="Times New Roman" pitchFamily="18" charset="0"/>
              </a:rPr>
              <a:t>ıkı eğitim</a:t>
            </a:r>
            <a:r>
              <a:rPr lang="tr-TR" sz="3600" u="sng" dirty="0">
                <a:solidFill>
                  <a:srgbClr val="FFFF00"/>
                </a:solidFill>
              </a:rPr>
              <a:t>:</a:t>
            </a:r>
          </a:p>
          <a:p>
            <a:pPr algn="ctr">
              <a:spcBef>
                <a:spcPct val="50000"/>
              </a:spcBef>
              <a:buClr>
                <a:srgbClr val="FF9900"/>
              </a:buClr>
              <a:buSzPct val="125000"/>
              <a:buFont typeface="Monotype Sorts" pitchFamily="2" charset="2"/>
              <a:buNone/>
            </a:pPr>
            <a:r>
              <a:rPr lang="tr-TR" sz="3600" dirty="0">
                <a:solidFill>
                  <a:srgbClr val="002060"/>
                </a:solidFill>
              </a:rPr>
              <a:t>Ç</a:t>
            </a:r>
            <a:r>
              <a:rPr lang="tr-TR" sz="3600" dirty="0">
                <a:solidFill>
                  <a:srgbClr val="002060"/>
                </a:solidFill>
                <a:cs typeface="Times New Roman" pitchFamily="18" charset="0"/>
              </a:rPr>
              <a:t>ocuğa olur olmaz yasaklar koyma ve yaşanmaz kurallar ile çocuğu yetiştirmedir. </a:t>
            </a:r>
          </a:p>
        </p:txBody>
      </p:sp>
      <p:graphicFrame>
        <p:nvGraphicFramePr>
          <p:cNvPr id="27654" name="Object 6"/>
          <p:cNvGraphicFramePr>
            <a:graphicFrameLocks noChangeAspect="1"/>
          </p:cNvGraphicFramePr>
          <p:nvPr/>
        </p:nvGraphicFramePr>
        <p:xfrm>
          <a:off x="971600" y="0"/>
          <a:ext cx="6768752" cy="2924944"/>
        </p:xfrm>
        <a:graphic>
          <a:graphicData uri="http://schemas.openxmlformats.org/presentationml/2006/ole">
            <mc:AlternateContent xmlns:mc="http://schemas.openxmlformats.org/markup-compatibility/2006">
              <mc:Choice xmlns:v="urn:schemas-microsoft-com:vml" Requires="v">
                <p:oleObj spid="_x0000_s53263" r:id="rId4" imgW="5372100" imgH="3914775" progId="Word.Picture.8">
                  <p:embed/>
                </p:oleObj>
              </mc:Choice>
              <mc:Fallback>
                <p:oleObj r:id="rId4" imgW="5372100" imgH="3914775" progId="Word.Picture.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0"/>
                        <a:ext cx="6768752" cy="29249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1447800" y="3048000"/>
            <a:ext cx="6781800" cy="2252924"/>
          </a:xfrm>
          <a:prstGeom prst="rect">
            <a:avLst/>
          </a:prstGeom>
          <a:noFill/>
          <a:ln w="9525">
            <a:noFill/>
            <a:miter lim="800000"/>
            <a:headEnd/>
            <a:tailEnd/>
          </a:ln>
          <a:effectLst/>
        </p:spPr>
        <p:txBody>
          <a:bodyPr>
            <a:spAutoFit/>
          </a:bodyPr>
          <a:lstStyle/>
          <a:p>
            <a:pPr algn="ctr">
              <a:lnSpc>
                <a:spcPct val="130000"/>
              </a:lnSpc>
              <a:buClr>
                <a:srgbClr val="FF9900"/>
              </a:buClr>
              <a:buSzPct val="110000"/>
              <a:buFont typeface="Monotype Sorts" pitchFamily="2" charset="2"/>
              <a:buNone/>
            </a:pPr>
            <a:r>
              <a:rPr lang="tr-TR" sz="4400" b="1" u="sng" dirty="0">
                <a:solidFill>
                  <a:srgbClr val="00B050"/>
                </a:solidFill>
                <a:cs typeface="Times New Roman" pitchFamily="18" charset="0"/>
              </a:rPr>
              <a:t>G</a:t>
            </a:r>
            <a:r>
              <a:rPr lang="tr-TR" sz="3200" b="1" u="sng" dirty="0">
                <a:solidFill>
                  <a:srgbClr val="00B050"/>
                </a:solidFill>
                <a:cs typeface="Times New Roman" pitchFamily="18" charset="0"/>
              </a:rPr>
              <a:t>evşek eğitimde</a:t>
            </a:r>
            <a:r>
              <a:rPr lang="tr-TR" sz="3200" b="1" u="sng" dirty="0">
                <a:solidFill>
                  <a:srgbClr val="00B050"/>
                </a:solidFill>
              </a:rPr>
              <a:t>:</a:t>
            </a:r>
          </a:p>
          <a:p>
            <a:pPr algn="ctr">
              <a:lnSpc>
                <a:spcPct val="130000"/>
              </a:lnSpc>
              <a:buClr>
                <a:srgbClr val="FF9900"/>
              </a:buClr>
              <a:buSzPct val="110000"/>
              <a:buFont typeface="Monotype Sorts" pitchFamily="2" charset="2"/>
              <a:buNone/>
            </a:pPr>
            <a:r>
              <a:rPr lang="tr-TR" sz="3200" dirty="0">
                <a:solidFill>
                  <a:srgbClr val="FFFF00"/>
                </a:solidFill>
                <a:cs typeface="Times New Roman" pitchFamily="18" charset="0"/>
              </a:rPr>
              <a:t> </a:t>
            </a:r>
            <a:r>
              <a:rPr lang="tr-TR" sz="3200" dirty="0">
                <a:solidFill>
                  <a:srgbClr val="FFFF00"/>
                </a:solidFill>
              </a:rPr>
              <a:t> </a:t>
            </a:r>
            <a:r>
              <a:rPr lang="tr-TR" sz="3200" dirty="0">
                <a:solidFill>
                  <a:srgbClr val="002060"/>
                </a:solidFill>
              </a:rPr>
              <a:t>Ç</a:t>
            </a:r>
            <a:r>
              <a:rPr lang="tr-TR" sz="3200" dirty="0">
                <a:solidFill>
                  <a:srgbClr val="002060"/>
                </a:solidFill>
                <a:cs typeface="Times New Roman" pitchFamily="18" charset="0"/>
              </a:rPr>
              <a:t>ocuğun olumsuz davranışları aşırı hoşgörü ile karşılanır</a:t>
            </a:r>
            <a:r>
              <a:rPr lang="tr-TR" sz="3200" dirty="0">
                <a:solidFill>
                  <a:srgbClr val="002060"/>
                </a:solidFill>
              </a:rPr>
              <a:t> </a:t>
            </a:r>
          </a:p>
        </p:txBody>
      </p:sp>
      <p:graphicFrame>
        <p:nvGraphicFramePr>
          <p:cNvPr id="28680" name="Object 8"/>
          <p:cNvGraphicFramePr>
            <a:graphicFrameLocks noChangeAspect="1"/>
          </p:cNvGraphicFramePr>
          <p:nvPr/>
        </p:nvGraphicFramePr>
        <p:xfrm>
          <a:off x="683568" y="0"/>
          <a:ext cx="8208912" cy="3284984"/>
        </p:xfrm>
        <a:graphic>
          <a:graphicData uri="http://schemas.openxmlformats.org/presentationml/2006/ole">
            <mc:AlternateContent xmlns:mc="http://schemas.openxmlformats.org/markup-compatibility/2006">
              <mc:Choice xmlns:v="urn:schemas-microsoft-com:vml" Requires="v">
                <p:oleObj spid="_x0000_s54287" r:id="rId3" imgW="5372100" imgH="3914775" progId="Word.Picture.8">
                  <p:embed/>
                </p:oleObj>
              </mc:Choice>
              <mc:Fallback>
                <p:oleObj r:id="rId3" imgW="5372100" imgH="3914775" progId="Word.Picture.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0"/>
                        <a:ext cx="8208912" cy="32849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1750" name="Text Box 6"/>
          <p:cNvSpPr txBox="1">
            <a:spLocks noChangeArrowheads="1"/>
          </p:cNvSpPr>
          <p:nvPr/>
        </p:nvSpPr>
        <p:spPr bwMode="auto">
          <a:xfrm>
            <a:off x="323528" y="332656"/>
            <a:ext cx="8352928" cy="1569660"/>
          </a:xfrm>
          <a:prstGeom prst="rect">
            <a:avLst/>
          </a:prstGeom>
          <a:solidFill>
            <a:srgbClr val="CCFFCC"/>
          </a:solidFill>
          <a:ln w="9525">
            <a:noFill/>
            <a:miter lim="800000"/>
            <a:headEnd/>
            <a:tailEnd/>
          </a:ln>
          <a:effectLst/>
        </p:spPr>
        <p:txBody>
          <a:bodyPr wrap="square">
            <a:spAutoFit/>
          </a:bodyPr>
          <a:lstStyle/>
          <a:p>
            <a:pPr algn="ctr"/>
            <a:r>
              <a:rPr lang="tr-TR" sz="4800" b="1" dirty="0">
                <a:solidFill>
                  <a:srgbClr val="FFC000"/>
                </a:solidFill>
              </a:rPr>
              <a:t>DİĞER </a:t>
            </a:r>
            <a:r>
              <a:rPr lang="tr-TR" sz="4800" b="1" dirty="0">
                <a:solidFill>
                  <a:srgbClr val="FFC000"/>
                </a:solidFill>
                <a:cs typeface="Times New Roman" pitchFamily="18" charset="0"/>
              </a:rPr>
              <a:t>OLUMSUZ AİLE TUTUM ŞEKİLLERİ</a:t>
            </a:r>
            <a:r>
              <a:rPr lang="tr-TR" sz="4800" b="1" dirty="0">
                <a:solidFill>
                  <a:srgbClr val="FFC000"/>
                </a:solidFill>
              </a:rPr>
              <a:t> </a:t>
            </a:r>
          </a:p>
        </p:txBody>
      </p:sp>
      <p:sp>
        <p:nvSpPr>
          <p:cNvPr id="31751" name="Text Box 7"/>
          <p:cNvSpPr txBox="1">
            <a:spLocks noChangeArrowheads="1"/>
          </p:cNvSpPr>
          <p:nvPr/>
        </p:nvSpPr>
        <p:spPr bwMode="auto">
          <a:xfrm>
            <a:off x="-108520" y="1981200"/>
            <a:ext cx="9252520" cy="3323987"/>
          </a:xfrm>
          <a:prstGeom prst="rect">
            <a:avLst/>
          </a:prstGeom>
          <a:noFill/>
          <a:ln w="9525">
            <a:noFill/>
            <a:miter lim="800000"/>
            <a:headEnd/>
            <a:tailEnd/>
          </a:ln>
          <a:effectLst/>
        </p:spPr>
        <p:txBody>
          <a:bodyPr wrap="square">
            <a:spAutoFit/>
          </a:bodyPr>
          <a:lstStyle/>
          <a:p>
            <a:pPr marL="457200" indent="-457200">
              <a:spcBef>
                <a:spcPct val="50000"/>
              </a:spcBef>
              <a:buClr>
                <a:schemeClr val="accent1"/>
              </a:buClr>
              <a:buSzPct val="125000"/>
              <a:buFont typeface="Wingdings" pitchFamily="2" charset="2"/>
              <a:buChar char="v"/>
            </a:pPr>
            <a:r>
              <a:rPr lang="tr-TR" sz="5400" dirty="0" smtClean="0">
                <a:solidFill>
                  <a:srgbClr val="FF9900"/>
                </a:solidFill>
                <a:latin typeface="Forte" pitchFamily="66" charset="0"/>
              </a:rPr>
              <a:t> </a:t>
            </a:r>
            <a:r>
              <a:rPr lang="tr-TR" sz="5400" dirty="0" smtClean="0">
                <a:solidFill>
                  <a:srgbClr val="CC0099"/>
                </a:solidFill>
                <a:latin typeface="Forte" pitchFamily="66" charset="0"/>
                <a:cs typeface="Times New Roman" pitchFamily="18" charset="0"/>
              </a:rPr>
              <a:t>ANNE VE BABANIN TUTUMLARI ARASINDA TUTARSIZLIK </a:t>
            </a:r>
            <a:endParaRPr lang="tr-TR" sz="5400" dirty="0" smtClean="0">
              <a:solidFill>
                <a:srgbClr val="CC0099"/>
              </a:solidFill>
              <a:latin typeface="Forte" pitchFamily="66" charset="0"/>
            </a:endParaRPr>
          </a:p>
          <a:p>
            <a:pPr>
              <a:spcBef>
                <a:spcPct val="50000"/>
              </a:spcBef>
              <a:buClr>
                <a:schemeClr val="accent1"/>
              </a:buClr>
              <a:buSzPct val="125000"/>
            </a:pPr>
            <a:r>
              <a:rPr lang="tr-TR" sz="3200" dirty="0" smtClean="0">
                <a:solidFill>
                  <a:srgbClr val="281AD8"/>
                </a:solidFill>
                <a:cs typeface="Times New Roman" pitchFamily="18" charset="0"/>
              </a:rPr>
              <a:t> </a:t>
            </a:r>
            <a:endParaRPr lang="tr-TR" sz="3200" dirty="0">
              <a:solidFill>
                <a:srgbClr val="281AD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50"/>
                                        </p:tgtEl>
                                        <p:attrNameLst>
                                          <p:attrName>style.visibility</p:attrName>
                                        </p:attrNameLst>
                                      </p:cBhvr>
                                      <p:to>
                                        <p:strVal val="visible"/>
                                      </p:to>
                                    </p:set>
                                    <p:anim calcmode="lin" valueType="num">
                                      <p:cBhvr additive="base">
                                        <p:cTn id="7" dur="500" fill="hold"/>
                                        <p:tgtEl>
                                          <p:spTgt spid="31750"/>
                                        </p:tgtEl>
                                        <p:attrNameLst>
                                          <p:attrName>ppt_x</p:attrName>
                                        </p:attrNameLst>
                                      </p:cBhvr>
                                      <p:tavLst>
                                        <p:tav tm="0">
                                          <p:val>
                                            <p:strVal val="0-#ppt_w/2"/>
                                          </p:val>
                                        </p:tav>
                                        <p:tav tm="100000">
                                          <p:val>
                                            <p:strVal val="#ppt_x"/>
                                          </p:val>
                                        </p:tav>
                                      </p:tavLst>
                                    </p:anim>
                                    <p:anim calcmode="lin" valueType="num">
                                      <p:cBhvr additive="base">
                                        <p:cTn id="8" dur="500" fill="hold"/>
                                        <p:tgtEl>
                                          <p:spTgt spid="317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psikolojikdanismanim.com/wp-content/uploads/anne-baba-tutum-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03848"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Dikdörtgen 1"/>
          <p:cNvSpPr/>
          <p:nvPr/>
        </p:nvSpPr>
        <p:spPr>
          <a:xfrm>
            <a:off x="3347864" y="57150"/>
            <a:ext cx="5796136" cy="6955750"/>
          </a:xfrm>
          <a:prstGeom prst="rect">
            <a:avLst/>
          </a:prstGeom>
        </p:spPr>
        <p:txBody>
          <a:bodyPr wrap="square">
            <a:spAutoFit/>
          </a:bodyPr>
          <a:lstStyle/>
          <a:p>
            <a:r>
              <a:rPr lang="tr-TR" sz="3600" b="1" dirty="0" smtClean="0">
                <a:solidFill>
                  <a:srgbClr val="FF0000"/>
                </a:solidFill>
              </a:rPr>
              <a:t>DENGESİZ VE KARARSIZ TUTUMLA YETİŞEN</a:t>
            </a:r>
          </a:p>
          <a:p>
            <a:r>
              <a:rPr lang="tr-TR" sz="3600" b="1" dirty="0" smtClean="0">
                <a:solidFill>
                  <a:srgbClr val="FF0000"/>
                </a:solidFill>
              </a:rPr>
              <a:t>ÇOCUKLARIN ÖZELLİKLERİ</a:t>
            </a:r>
          </a:p>
          <a:p>
            <a:r>
              <a:rPr lang="tr-TR" sz="3400" b="1" dirty="0" smtClean="0">
                <a:solidFill>
                  <a:schemeClr val="accent1"/>
                </a:solidFill>
              </a:rPr>
              <a:t> </a:t>
            </a:r>
            <a:r>
              <a:rPr lang="tr-TR" sz="3400" b="1" u="sng" dirty="0">
                <a:solidFill>
                  <a:srgbClr val="002060"/>
                </a:solidFill>
              </a:rPr>
              <a:t>Aşırı isyankar ya da aşırı boyun </a:t>
            </a:r>
            <a:r>
              <a:rPr lang="tr-TR" sz="3400" b="1" u="sng" dirty="0" smtClean="0">
                <a:solidFill>
                  <a:srgbClr val="002060"/>
                </a:solidFill>
              </a:rPr>
              <a:t>eğici </a:t>
            </a:r>
            <a:r>
              <a:rPr lang="tr-TR" sz="3400" b="1" dirty="0" smtClean="0">
                <a:solidFill>
                  <a:schemeClr val="accent1"/>
                </a:solidFill>
              </a:rPr>
              <a:t>olabilirler</a:t>
            </a:r>
            <a:endParaRPr lang="tr-TR" sz="3400" b="1" dirty="0">
              <a:solidFill>
                <a:schemeClr val="accent1"/>
              </a:solidFill>
            </a:endParaRPr>
          </a:p>
          <a:p>
            <a:r>
              <a:rPr lang="tr-TR" sz="3400" b="1" dirty="0">
                <a:solidFill>
                  <a:schemeClr val="accent1"/>
                </a:solidFill>
              </a:rPr>
              <a:t> </a:t>
            </a:r>
            <a:r>
              <a:rPr lang="tr-TR" sz="3400" b="1" u="sng" dirty="0">
                <a:solidFill>
                  <a:srgbClr val="002060"/>
                </a:solidFill>
              </a:rPr>
              <a:t>Kaygılı, güvensiz bir kişilik</a:t>
            </a:r>
            <a:r>
              <a:rPr lang="tr-TR" sz="3400" b="1" dirty="0">
                <a:solidFill>
                  <a:srgbClr val="002060"/>
                </a:solidFill>
              </a:rPr>
              <a:t> </a:t>
            </a:r>
            <a:r>
              <a:rPr lang="tr-TR" sz="3400" b="1" dirty="0">
                <a:solidFill>
                  <a:schemeClr val="accent1"/>
                </a:solidFill>
              </a:rPr>
              <a:t>sergileyebilirler</a:t>
            </a:r>
          </a:p>
          <a:p>
            <a:r>
              <a:rPr lang="tr-TR" sz="3400" b="1" dirty="0">
                <a:solidFill>
                  <a:schemeClr val="accent1"/>
                </a:solidFill>
              </a:rPr>
              <a:t> Büyüdüklerinde karşısındaki insanlara </a:t>
            </a:r>
            <a:r>
              <a:rPr lang="tr-TR" sz="3400" b="1" u="sng" dirty="0" smtClean="0">
                <a:solidFill>
                  <a:srgbClr val="002060"/>
                </a:solidFill>
              </a:rPr>
              <a:t>zor güvenirler</a:t>
            </a:r>
            <a:endParaRPr lang="tr-TR" sz="3400" b="1" u="sng" dirty="0">
              <a:solidFill>
                <a:srgbClr val="002060"/>
              </a:solidFill>
            </a:endParaRPr>
          </a:p>
          <a:p>
            <a:r>
              <a:rPr lang="tr-TR" sz="3400" b="1" dirty="0">
                <a:solidFill>
                  <a:schemeClr val="accent1"/>
                </a:solidFill>
              </a:rPr>
              <a:t></a:t>
            </a:r>
            <a:r>
              <a:rPr lang="tr-TR" sz="3400" b="1" dirty="0">
                <a:solidFill>
                  <a:srgbClr val="002060"/>
                </a:solidFill>
              </a:rPr>
              <a:t> </a:t>
            </a:r>
            <a:r>
              <a:rPr lang="tr-TR" sz="3400" b="1" u="sng" dirty="0">
                <a:solidFill>
                  <a:srgbClr val="002060"/>
                </a:solidFill>
              </a:rPr>
              <a:t>Tutarsız</a:t>
            </a:r>
            <a:r>
              <a:rPr lang="tr-TR" sz="3400" b="1" dirty="0">
                <a:solidFill>
                  <a:srgbClr val="002060"/>
                </a:solidFill>
              </a:rPr>
              <a:t> </a:t>
            </a:r>
            <a:r>
              <a:rPr lang="tr-TR" sz="3400" b="1" dirty="0">
                <a:solidFill>
                  <a:schemeClr val="accent1"/>
                </a:solidFill>
              </a:rPr>
              <a:t>bir kişilik sergilerler</a:t>
            </a:r>
          </a:p>
          <a:p>
            <a:r>
              <a:rPr lang="tr-TR" sz="3400" b="1" dirty="0">
                <a:solidFill>
                  <a:schemeClr val="accent1"/>
                </a:solidFill>
              </a:rPr>
              <a:t> </a:t>
            </a:r>
            <a:r>
              <a:rPr lang="tr-TR" sz="3400" b="1" u="sng" dirty="0">
                <a:solidFill>
                  <a:srgbClr val="002060"/>
                </a:solidFill>
              </a:rPr>
              <a:t>Karar vermekte güçlük </a:t>
            </a:r>
            <a:r>
              <a:rPr lang="tr-TR" sz="3400" b="1" dirty="0" smtClean="0">
                <a:solidFill>
                  <a:schemeClr val="accent1"/>
                </a:solidFill>
              </a:rPr>
              <a:t>yaşarlar</a:t>
            </a:r>
          </a:p>
          <a:p>
            <a:endParaRPr lang="tr-TR" sz="3200" b="1" dirty="0">
              <a:solidFill>
                <a:schemeClr val="accent1"/>
              </a:solidFill>
            </a:endParaRPr>
          </a:p>
        </p:txBody>
      </p:sp>
    </p:spTree>
    <p:extLst>
      <p:ext uri="{BB962C8B-B14F-4D97-AF65-F5344CB8AC3E}">
        <p14:creationId xmlns:p14="http://schemas.microsoft.com/office/powerpoint/2010/main" val="3353735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21000">
              <a:srgbClr val="FFF200"/>
            </a:gs>
            <a:gs pos="45000">
              <a:srgbClr val="FF7A00"/>
            </a:gs>
            <a:gs pos="92000">
              <a:schemeClr val="accent3">
                <a:lumMod val="40000"/>
                <a:lumOff val="60000"/>
              </a:schemeClr>
            </a:gs>
            <a:gs pos="100000">
              <a:srgbClr val="4D0808"/>
            </a:gs>
          </a:gsLst>
          <a:lin ang="5400000" scaled="0"/>
        </a:gradFill>
        <a:effectLst/>
      </p:bgPr>
    </p:bg>
    <p:spTree>
      <p:nvGrpSpPr>
        <p:cNvPr id="1" name=""/>
        <p:cNvGrpSpPr/>
        <p:nvPr/>
      </p:nvGrpSpPr>
      <p:grpSpPr>
        <a:xfrm>
          <a:off x="0" y="0"/>
          <a:ext cx="0" cy="0"/>
          <a:chOff x="0" y="0"/>
          <a:chExt cx="0" cy="0"/>
        </a:xfrm>
      </p:grpSpPr>
      <p:sp>
        <p:nvSpPr>
          <p:cNvPr id="2" name="Metin kutusu 1"/>
          <p:cNvSpPr txBox="1"/>
          <p:nvPr/>
        </p:nvSpPr>
        <p:spPr>
          <a:xfrm>
            <a:off x="0" y="73377"/>
            <a:ext cx="9144000" cy="1569660"/>
          </a:xfrm>
          <a:prstGeom prst="rect">
            <a:avLst/>
          </a:prstGeom>
          <a:noFill/>
        </p:spPr>
        <p:txBody>
          <a:bodyPr wrap="square" rtlCol="0">
            <a:spAutoFit/>
          </a:bodyPr>
          <a:lstStyle/>
          <a:p>
            <a:pPr algn="ctr"/>
            <a:r>
              <a:rPr lang="tr-TR" sz="4800" dirty="0" smtClean="0">
                <a:solidFill>
                  <a:srgbClr val="FF0000"/>
                </a:solidFill>
                <a:latin typeface="Forte" pitchFamily="66" charset="0"/>
              </a:rPr>
              <a:t>REDDEDİCİ ANNE BABA TUTUMU</a:t>
            </a:r>
            <a:endParaRPr lang="tr-TR" sz="4800" dirty="0">
              <a:solidFill>
                <a:srgbClr val="FF0000"/>
              </a:solidFill>
              <a:latin typeface="Forte" pitchFamily="66" charset="0"/>
            </a:endParaRPr>
          </a:p>
        </p:txBody>
      </p:sp>
      <p:sp>
        <p:nvSpPr>
          <p:cNvPr id="3" name="Dikdörtgen 2"/>
          <p:cNvSpPr/>
          <p:nvPr/>
        </p:nvSpPr>
        <p:spPr>
          <a:xfrm>
            <a:off x="-26996" y="1484784"/>
            <a:ext cx="6831244" cy="5262979"/>
          </a:xfrm>
          <a:prstGeom prst="rect">
            <a:avLst/>
          </a:prstGeom>
        </p:spPr>
        <p:txBody>
          <a:bodyPr wrap="square">
            <a:spAutoFit/>
          </a:bodyPr>
          <a:lstStyle/>
          <a:p>
            <a:r>
              <a:rPr lang="tr-TR" sz="2800" dirty="0"/>
              <a:t> Reddedici tutum içerisinde olan ailelerde </a:t>
            </a:r>
            <a:r>
              <a:rPr lang="tr-TR" sz="2800" b="1" u="sng" dirty="0" smtClean="0">
                <a:solidFill>
                  <a:srgbClr val="6600FF"/>
                </a:solidFill>
              </a:rPr>
              <a:t>çocuğa karşı </a:t>
            </a:r>
            <a:r>
              <a:rPr lang="tr-TR" sz="2800" b="1" u="sng" dirty="0">
                <a:solidFill>
                  <a:srgbClr val="6600FF"/>
                </a:solidFill>
              </a:rPr>
              <a:t>adeta düşman</a:t>
            </a:r>
            <a:r>
              <a:rPr lang="tr-TR" sz="2800" dirty="0"/>
              <a:t>mış gibi davranılır.</a:t>
            </a:r>
          </a:p>
          <a:p>
            <a:r>
              <a:rPr lang="tr-TR" sz="2800" dirty="0"/>
              <a:t> Çocuğa, farkında olmadan, </a:t>
            </a:r>
            <a:r>
              <a:rPr lang="tr-TR" sz="2800" b="1" u="sng" dirty="0">
                <a:solidFill>
                  <a:srgbClr val="6600FF"/>
                </a:solidFill>
              </a:rPr>
              <a:t>sevgi, </a:t>
            </a:r>
            <a:r>
              <a:rPr lang="tr-TR" sz="2800" b="1" u="sng" dirty="0" smtClean="0">
                <a:solidFill>
                  <a:srgbClr val="6600FF"/>
                </a:solidFill>
              </a:rPr>
              <a:t>merhamet, sıcaklık</a:t>
            </a:r>
            <a:r>
              <a:rPr lang="tr-TR" sz="2800" b="1" u="sng" dirty="0">
                <a:solidFill>
                  <a:srgbClr val="6600FF"/>
                </a:solidFill>
              </a:rPr>
              <a:t>, şefkat verilmez.</a:t>
            </a:r>
          </a:p>
          <a:p>
            <a:r>
              <a:rPr lang="tr-TR" sz="2800" dirty="0"/>
              <a:t> Daha çok çocuğun </a:t>
            </a:r>
            <a:r>
              <a:rPr lang="tr-TR" sz="2800" b="1" u="sng" dirty="0">
                <a:solidFill>
                  <a:srgbClr val="6600FF"/>
                </a:solidFill>
              </a:rPr>
              <a:t>başaramadıkları </a:t>
            </a:r>
            <a:r>
              <a:rPr lang="tr-TR" sz="2800" b="1" u="sng" dirty="0" smtClean="0">
                <a:solidFill>
                  <a:srgbClr val="6600FF"/>
                </a:solidFill>
              </a:rPr>
              <a:t>üzerinde durulur </a:t>
            </a:r>
            <a:r>
              <a:rPr lang="tr-TR" sz="2800" dirty="0"/>
              <a:t>ve çocuk yoğun eleştiriler alır.</a:t>
            </a:r>
          </a:p>
          <a:p>
            <a:r>
              <a:rPr lang="tr-TR" sz="2800" dirty="0"/>
              <a:t> Çocuğun iyi ve olumlu yönlerinden çok, </a:t>
            </a:r>
            <a:r>
              <a:rPr lang="tr-TR" sz="2800" dirty="0" smtClean="0"/>
              <a:t>çocuğun </a:t>
            </a:r>
            <a:r>
              <a:rPr lang="tr-TR" sz="2800" b="1" u="sng" dirty="0" smtClean="0">
                <a:solidFill>
                  <a:srgbClr val="6600FF"/>
                </a:solidFill>
              </a:rPr>
              <a:t>devamlı </a:t>
            </a:r>
            <a:r>
              <a:rPr lang="tr-TR" sz="2800" b="1" u="sng" dirty="0">
                <a:solidFill>
                  <a:srgbClr val="6600FF"/>
                </a:solidFill>
              </a:rPr>
              <a:t>kötü ve olumsuz yönleri </a:t>
            </a:r>
            <a:r>
              <a:rPr lang="tr-TR" sz="2800" dirty="0" smtClean="0"/>
              <a:t>üzerinde durulur</a:t>
            </a:r>
            <a:r>
              <a:rPr lang="tr-TR" sz="2800" dirty="0"/>
              <a:t>.</a:t>
            </a:r>
          </a:p>
          <a:p>
            <a:r>
              <a:rPr lang="tr-TR" sz="2800" dirty="0"/>
              <a:t> Çocukları öz evlatları olduğu halde </a:t>
            </a:r>
            <a:r>
              <a:rPr lang="tr-TR" sz="2800" b="1" u="sng" dirty="0">
                <a:solidFill>
                  <a:srgbClr val="6600FF"/>
                </a:solidFill>
              </a:rPr>
              <a:t>üvey </a:t>
            </a:r>
            <a:r>
              <a:rPr lang="tr-TR" sz="2800" b="1" u="sng" dirty="0" smtClean="0">
                <a:solidFill>
                  <a:srgbClr val="6600FF"/>
                </a:solidFill>
              </a:rPr>
              <a:t>evlat muamelesi </a:t>
            </a:r>
            <a:r>
              <a:rPr lang="tr-TR" sz="2800" dirty="0"/>
              <a:t>görmektedir</a:t>
            </a:r>
            <a:r>
              <a:rPr lang="tr-TR" sz="1600" dirty="0"/>
              <a:t>.</a:t>
            </a:r>
          </a:p>
        </p:txBody>
      </p:sp>
      <p:pic>
        <p:nvPicPr>
          <p:cNvPr id="71682" name="Picture 2" descr="http://i.imgur.com/kdY1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266" y="1196752"/>
            <a:ext cx="2668733" cy="2381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653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t3.gstatic.com/images?q=tbn:ANd9GcSYuqXpGCb_cQO8jpRsiroEzIGyCRVOMMFMVJdV9KVjwh8T7u4R"/>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3"/>
          <p:cNvSpPr txBox="1">
            <a:spLocks noChangeArrowheads="1"/>
          </p:cNvSpPr>
          <p:nvPr/>
        </p:nvSpPr>
        <p:spPr>
          <a:xfrm>
            <a:off x="0" y="0"/>
            <a:ext cx="9144000" cy="6858000"/>
          </a:xfrm>
          <a:prstGeom prst="rect">
            <a:avLst/>
          </a:prstGeom>
          <a:solidFill>
            <a:schemeClr val="accent6">
              <a:lumMod val="40000"/>
              <a:lumOff val="60000"/>
              <a:alpha val="64000"/>
            </a:schemeClr>
          </a:solidFill>
        </p:spPr>
        <p:txBody>
          <a:bodyPr vert="horz" lIns="91440" tIns="45720" rIns="91440" bIns="45720" rtlCol="0">
            <a:normAutofit fontScale="92500"/>
          </a:bodyPr>
          <a:lstStyle/>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tr-TR" sz="2800" b="1" i="0" u="none" strike="noStrike" kern="1200" cap="none" spc="0" normalizeH="0" baseline="0" noProof="0" dirty="0" smtClean="0">
                <a:ln>
                  <a:noFill/>
                </a:ln>
                <a:solidFill>
                  <a:srgbClr val="00B0F0"/>
                </a:solidFill>
                <a:effectLst/>
                <a:uLnTx/>
                <a:uFillTx/>
                <a:latin typeface="Arial Black" pitchFamily="34" charset="0"/>
              </a:rPr>
              <a:t>   </a:t>
            </a:r>
            <a:r>
              <a:rPr kumimoji="0" lang="tr-TR" sz="2800" b="1" i="0" u="none" strike="noStrike" kern="1200" cap="none" spc="0" normalizeH="0" baseline="0" noProof="0" dirty="0" smtClean="0">
                <a:ln>
                  <a:noFill/>
                </a:ln>
                <a:solidFill>
                  <a:srgbClr val="CC0099"/>
                </a:solidFill>
                <a:effectLst/>
                <a:uLnTx/>
                <a:uFillTx/>
                <a:latin typeface="Arial Black" pitchFamily="34" charset="0"/>
              </a:rPr>
              <a:t>		</a:t>
            </a:r>
            <a:r>
              <a:rPr kumimoji="0" lang="tr-TR" sz="3500" b="1" i="0" u="none" strike="noStrike" kern="1200" cap="none" spc="0" normalizeH="0" baseline="0" noProof="0" dirty="0" smtClean="0">
                <a:ln>
                  <a:noFill/>
                </a:ln>
                <a:solidFill>
                  <a:srgbClr val="CC0099"/>
                </a:solidFill>
                <a:effectLst/>
                <a:uLnTx/>
                <a:uFillTx/>
                <a:latin typeface="Baskerville Old Face" pitchFamily="18" charset="0"/>
              </a:rPr>
              <a:t>Çocuğun şaşkınlığının daha da arttığını gören baba, ona durumu şöyle açıkladı:” Bu , yankı adı verilen bir tabiat olayıdır. Ama hayatı da çok iyi anlatır. Yani yaşamdan ne istiyorsan önce onu sen vermelisin. Verdiklerin aldıkların olacaktır. Tatlı sözler tatlı yankılar oluşturur sevilmek istiyorsan önce sen sevmelisin. Saygı istiyorsan önce sen saygı duymalısın .  Anlayış bekliyorsan bunu önce sen göstermelisin.</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endParaRPr lang="tr-TR" sz="2800" b="1" dirty="0">
              <a:solidFill>
                <a:srgbClr val="00B0F0"/>
              </a:solidFill>
              <a:latin typeface="Arial Black"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tr-TR" sz="2800" b="1" i="0" u="none" strike="noStrike" kern="1200" cap="none" spc="0" normalizeH="0" baseline="0" noProof="0" dirty="0" smtClean="0">
              <a:ln>
                <a:noFill/>
              </a:ln>
              <a:solidFill>
                <a:srgbClr val="00B0F0"/>
              </a:solidFill>
              <a:effectLst/>
              <a:uLnTx/>
              <a:uFillTx/>
              <a:latin typeface="Arial Black"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tr-TR" sz="2800" b="1" i="0" u="none" strike="noStrike" kern="1200" cap="none" spc="0" normalizeH="0" baseline="0" noProof="0" dirty="0" smtClean="0">
                <a:ln>
                  <a:noFill/>
                </a:ln>
                <a:solidFill>
                  <a:srgbClr val="00B0F0"/>
                </a:solidFill>
                <a:effectLst/>
                <a:uLnTx/>
                <a:uFillTx/>
                <a:latin typeface="Arial Black" pitchFamily="34" charset="0"/>
              </a:rPr>
              <a:t>   		</a:t>
            </a:r>
            <a:r>
              <a:rPr kumimoji="0" lang="tr-TR" sz="2800" b="1" i="0" u="none" strike="noStrike" kern="1200" cap="none" spc="0" normalizeH="0" baseline="0" noProof="0" dirty="0" smtClean="0">
                <a:ln>
                  <a:noFill/>
                </a:ln>
                <a:solidFill>
                  <a:srgbClr val="7030A0"/>
                </a:solidFill>
                <a:effectLst/>
                <a:uLnTx/>
                <a:uFillTx/>
                <a:latin typeface="Arial Black" pitchFamily="34" charset="0"/>
              </a:rPr>
              <a:t>YANİ YAŞAMDA NEYLE KARŞILAŞMAK İSTİYORSAN, YANKISINI OLUŞTURABİLMEK İÇİN BUNU ÖNCE SEN YAPMALISIN.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2800" b="1" i="0" u="none" strike="noStrike" kern="1200" cap="none" spc="0" normalizeH="0" baseline="0" noProof="0" dirty="0" smtClean="0">
              <a:ln>
                <a:noFill/>
              </a:ln>
              <a:solidFill>
                <a:srgbClr val="00B0F0"/>
              </a:solidFill>
              <a:effectLst/>
              <a:uLnTx/>
              <a:uFillTx/>
              <a:latin typeface="Arial Black"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www.capsverlan.com/bloggaleri/galeri/buyuk_resim/640x480_1718erdil_yasaroglu_karikaturleri_1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93610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8244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671" y="58111"/>
            <a:ext cx="5875815" cy="6678751"/>
          </a:xfrm>
          <a:prstGeom prst="rect">
            <a:avLst/>
          </a:prstGeom>
        </p:spPr>
        <p:txBody>
          <a:bodyPr wrap="square">
            <a:spAutoFit/>
          </a:bodyPr>
          <a:lstStyle/>
          <a:p>
            <a:r>
              <a:rPr lang="tr-TR" sz="3200" b="1" dirty="0">
                <a:solidFill>
                  <a:srgbClr val="00B0F0"/>
                </a:solidFill>
                <a:latin typeface="Algerian" pitchFamily="82" charset="0"/>
              </a:rPr>
              <a:t>Reddedici tutumla yetişen çocukların özellikleri</a:t>
            </a:r>
            <a:endParaRPr lang="tr-TR" b="1" dirty="0">
              <a:solidFill>
                <a:srgbClr val="00B0F0"/>
              </a:solidFill>
              <a:latin typeface="Algerian" pitchFamily="82" charset="0"/>
            </a:endParaRPr>
          </a:p>
          <a:p>
            <a:r>
              <a:rPr lang="tr-TR" sz="2800" dirty="0">
                <a:solidFill>
                  <a:srgbClr val="6600FF"/>
                </a:solidFill>
              </a:rPr>
              <a:t> </a:t>
            </a:r>
            <a:r>
              <a:rPr lang="tr-TR" sz="2800" u="sng" dirty="0">
                <a:solidFill>
                  <a:srgbClr val="6600FF"/>
                </a:solidFill>
              </a:rPr>
              <a:t>Kaygılı ve </a:t>
            </a:r>
            <a:r>
              <a:rPr lang="tr-TR" sz="2800" u="sng" dirty="0" smtClean="0">
                <a:solidFill>
                  <a:srgbClr val="6600FF"/>
                </a:solidFill>
              </a:rPr>
              <a:t>güvensiz</a:t>
            </a:r>
            <a:r>
              <a:rPr lang="tr-TR" sz="2800" dirty="0" smtClean="0">
                <a:solidFill>
                  <a:srgbClr val="6600FF"/>
                </a:solidFill>
              </a:rPr>
              <a:t>dirler</a:t>
            </a:r>
          </a:p>
          <a:p>
            <a:endParaRPr lang="tr-TR" sz="2800" dirty="0">
              <a:solidFill>
                <a:srgbClr val="6600FF"/>
              </a:solidFill>
            </a:endParaRPr>
          </a:p>
          <a:p>
            <a:r>
              <a:rPr lang="tr-TR" sz="2800" dirty="0">
                <a:solidFill>
                  <a:srgbClr val="6600FF"/>
                </a:solidFill>
              </a:rPr>
              <a:t> </a:t>
            </a:r>
            <a:r>
              <a:rPr lang="tr-TR" sz="2800" u="sng" dirty="0">
                <a:solidFill>
                  <a:srgbClr val="6600FF"/>
                </a:solidFill>
              </a:rPr>
              <a:t>Tutarsız</a:t>
            </a:r>
            <a:r>
              <a:rPr lang="tr-TR" sz="2800" dirty="0">
                <a:solidFill>
                  <a:srgbClr val="6600FF"/>
                </a:solidFill>
              </a:rPr>
              <a:t> bir </a:t>
            </a:r>
            <a:r>
              <a:rPr lang="tr-TR" sz="2800" dirty="0" smtClean="0">
                <a:solidFill>
                  <a:srgbClr val="6600FF"/>
                </a:solidFill>
              </a:rPr>
              <a:t>kişiliktedirler</a:t>
            </a:r>
          </a:p>
          <a:p>
            <a:endParaRPr lang="tr-TR" sz="2800" dirty="0">
              <a:solidFill>
                <a:srgbClr val="6600FF"/>
              </a:solidFill>
            </a:endParaRPr>
          </a:p>
          <a:p>
            <a:r>
              <a:rPr lang="tr-TR" sz="2800" dirty="0">
                <a:solidFill>
                  <a:srgbClr val="6600FF"/>
                </a:solidFill>
              </a:rPr>
              <a:t> </a:t>
            </a:r>
            <a:r>
              <a:rPr lang="tr-TR" sz="2800" u="sng" dirty="0">
                <a:solidFill>
                  <a:srgbClr val="6600FF"/>
                </a:solidFill>
              </a:rPr>
              <a:t>Suç işlemeye </a:t>
            </a:r>
            <a:r>
              <a:rPr lang="tr-TR" sz="2800" dirty="0" smtClean="0">
                <a:solidFill>
                  <a:srgbClr val="6600FF"/>
                </a:solidFill>
              </a:rPr>
              <a:t>meyillidirler</a:t>
            </a:r>
          </a:p>
          <a:p>
            <a:endParaRPr lang="tr-TR" sz="2800" dirty="0">
              <a:solidFill>
                <a:srgbClr val="6600FF"/>
              </a:solidFill>
            </a:endParaRPr>
          </a:p>
          <a:p>
            <a:r>
              <a:rPr lang="tr-TR" sz="2800" dirty="0">
                <a:solidFill>
                  <a:srgbClr val="6600FF"/>
                </a:solidFill>
              </a:rPr>
              <a:t> İnsanlarla </a:t>
            </a:r>
            <a:r>
              <a:rPr lang="tr-TR" sz="2800" u="sng" dirty="0">
                <a:solidFill>
                  <a:srgbClr val="6600FF"/>
                </a:solidFill>
              </a:rPr>
              <a:t>iyi ilişkiler kuramazlar</a:t>
            </a:r>
            <a:r>
              <a:rPr lang="tr-TR" sz="2800" dirty="0">
                <a:solidFill>
                  <a:srgbClr val="6600FF"/>
                </a:solidFill>
              </a:rPr>
              <a:t>, </a:t>
            </a:r>
            <a:r>
              <a:rPr lang="tr-TR" sz="2800" dirty="0" smtClean="0">
                <a:solidFill>
                  <a:srgbClr val="6600FF"/>
                </a:solidFill>
              </a:rPr>
              <a:t>arkadaş bulmada zorlanırlar</a:t>
            </a:r>
          </a:p>
          <a:p>
            <a:endParaRPr lang="tr-TR" sz="2800" dirty="0">
              <a:solidFill>
                <a:srgbClr val="6600FF"/>
              </a:solidFill>
            </a:endParaRPr>
          </a:p>
          <a:p>
            <a:r>
              <a:rPr lang="tr-TR" sz="2800" dirty="0">
                <a:solidFill>
                  <a:srgbClr val="6600FF"/>
                </a:solidFill>
              </a:rPr>
              <a:t> </a:t>
            </a:r>
            <a:r>
              <a:rPr lang="tr-TR" sz="2800" u="sng" dirty="0">
                <a:solidFill>
                  <a:srgbClr val="6600FF"/>
                </a:solidFill>
              </a:rPr>
              <a:t>Saldırgan ve isyankar </a:t>
            </a:r>
            <a:r>
              <a:rPr lang="tr-TR" sz="2800" dirty="0" smtClean="0">
                <a:solidFill>
                  <a:srgbClr val="6600FF"/>
                </a:solidFill>
              </a:rPr>
              <a:t>olabilirler</a:t>
            </a:r>
          </a:p>
          <a:p>
            <a:endParaRPr lang="tr-TR" sz="2800" dirty="0">
              <a:solidFill>
                <a:srgbClr val="6600FF"/>
              </a:solidFill>
            </a:endParaRPr>
          </a:p>
          <a:p>
            <a:r>
              <a:rPr lang="tr-TR" sz="2800" dirty="0">
                <a:solidFill>
                  <a:srgbClr val="6600FF"/>
                </a:solidFill>
              </a:rPr>
              <a:t> İnsanların haklarına </a:t>
            </a:r>
            <a:r>
              <a:rPr lang="tr-TR" sz="2800" u="sng" dirty="0">
                <a:solidFill>
                  <a:srgbClr val="6600FF"/>
                </a:solidFill>
              </a:rPr>
              <a:t>saygı göstermezler</a:t>
            </a:r>
          </a:p>
        </p:txBody>
      </p:sp>
      <p:pic>
        <p:nvPicPr>
          <p:cNvPr id="74754" name="Picture 2" descr="http://4.bp.blogspot.com/-i3LlMOZdORY/Uh3FzA9VgEI/AAAAAAAADJg/ZxLXefazDUg/s1600/nerem+do%C4%9Fru+k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58111"/>
            <a:ext cx="3491878" cy="67998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5825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0"/>
            <a:ext cx="9144000" cy="1754326"/>
          </a:xfrm>
          <a:prstGeom prst="rect">
            <a:avLst/>
          </a:prstGeom>
          <a:solidFill>
            <a:srgbClr val="FFFF99"/>
          </a:solidFill>
        </p:spPr>
        <p:txBody>
          <a:bodyPr wrap="square" rtlCol="0">
            <a:spAutoFit/>
          </a:bodyPr>
          <a:lstStyle/>
          <a:p>
            <a:r>
              <a:rPr lang="tr-TR" sz="2800" b="1" u="sng" dirty="0" smtClean="0">
                <a:solidFill>
                  <a:srgbClr val="FF0000"/>
                </a:solidFill>
                <a:latin typeface="Algerian" pitchFamily="82" charset="0"/>
              </a:rPr>
              <a:t>BUNUN YANINDA</a:t>
            </a:r>
          </a:p>
          <a:p>
            <a:pPr algn="ctr"/>
            <a:r>
              <a:rPr lang="tr-TR" sz="2800" dirty="0" smtClean="0"/>
              <a:t>            </a:t>
            </a:r>
            <a:r>
              <a:rPr lang="tr-TR" sz="4000" b="1" u="sng" dirty="0" smtClean="0">
                <a:solidFill>
                  <a:srgbClr val="7030A0"/>
                </a:solidFill>
                <a:effectLst>
                  <a:outerShdw blurRad="38100" dist="38100" dir="2700000" algn="tl">
                    <a:srgbClr val="000000">
                      <a:alpha val="43137"/>
                    </a:srgbClr>
                  </a:outerShdw>
                </a:effectLst>
              </a:rPr>
              <a:t>ANNE BABANIN KENDİ İÇİNDEKİ TUTARSIZLIKLARI</a:t>
            </a:r>
            <a:endParaRPr lang="tr-TR" sz="2800" b="1" u="sng" dirty="0">
              <a:solidFill>
                <a:srgbClr val="7030A0"/>
              </a:solidFill>
              <a:effectLst>
                <a:outerShdw blurRad="38100" dist="38100" dir="2700000" algn="tl">
                  <a:srgbClr val="000000">
                    <a:alpha val="43137"/>
                  </a:srgbClr>
                </a:outerShdw>
              </a:effectLst>
            </a:endParaRPr>
          </a:p>
        </p:txBody>
      </p:sp>
      <p:pic>
        <p:nvPicPr>
          <p:cNvPr id="78850" name="Picture 2" descr="C:\Users\tr\Desktop\101335_html_mb5170d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4326"/>
            <a:ext cx="9144000" cy="5103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2995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9472"/>
            <a:ext cx="9144000" cy="1477328"/>
          </a:xfrm>
          <a:prstGeom prst="rect">
            <a:avLst/>
          </a:prstGeom>
        </p:spPr>
        <p:txBody>
          <a:bodyPr wrap="square">
            <a:spAutoFit/>
          </a:bodyPr>
          <a:lstStyle/>
          <a:p>
            <a:endParaRPr lang="tr-TR" dirty="0"/>
          </a:p>
          <a:p>
            <a:pPr algn="ctr"/>
            <a:r>
              <a:rPr lang="tr-TR" sz="3600" b="1" u="sng" dirty="0" smtClean="0">
                <a:solidFill>
                  <a:srgbClr val="0070C0"/>
                </a:solidFill>
                <a:effectLst>
                  <a:outerShdw blurRad="38100" dist="38100" dir="2700000" algn="tl">
                    <a:srgbClr val="000000">
                      <a:alpha val="43137"/>
                    </a:srgbClr>
                  </a:outerShdw>
                </a:effectLst>
              </a:rPr>
              <a:t>ANNE VE BABANIN KENDİ ARALARINDAKİ TUTARSIZLIKLARI </a:t>
            </a:r>
            <a:endParaRPr lang="tr-TR" sz="3600" b="1" u="sng" dirty="0">
              <a:solidFill>
                <a:srgbClr val="0070C0"/>
              </a:solidFill>
              <a:effectLst>
                <a:outerShdw blurRad="38100" dist="38100" dir="2700000" algn="tl">
                  <a:srgbClr val="000000">
                    <a:alpha val="43137"/>
                  </a:srgbClr>
                </a:outerShdw>
              </a:effectLst>
            </a:endParaRPr>
          </a:p>
        </p:txBody>
      </p:sp>
      <p:pic>
        <p:nvPicPr>
          <p:cNvPr id="76802" name="Picture 2" descr="https://encrypted-tbn0.gstatic.com/images?q=tbn:ANd9GcRyO6HAJifosZALLHxAHJnkM71-2mdVFwUdvXL6W-xdO-eNVYrm3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800"/>
            <a:ext cx="9143999" cy="52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2367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949" y="0"/>
            <a:ext cx="9166950" cy="923330"/>
          </a:xfrm>
          <a:prstGeom prst="rect">
            <a:avLst/>
          </a:prstGeom>
        </p:spPr>
        <p:txBody>
          <a:bodyPr wrap="square">
            <a:spAutoFit/>
          </a:bodyPr>
          <a:lstStyle/>
          <a:p>
            <a:endParaRPr lang="tr-TR" dirty="0"/>
          </a:p>
          <a:p>
            <a:r>
              <a:rPr lang="tr-TR" sz="3600" b="1" u="sng" dirty="0" smtClean="0">
                <a:solidFill>
                  <a:srgbClr val="C00000"/>
                </a:solidFill>
                <a:effectLst>
                  <a:outerShdw blurRad="38100" dist="38100" dir="2700000" algn="tl">
                    <a:srgbClr val="000000">
                      <a:alpha val="43137"/>
                    </a:srgbClr>
                  </a:outerShdw>
                </a:effectLst>
              </a:rPr>
              <a:t>AİLE BÜYÜKLERİYLE YAŞANAN TUTARSIZLIKLAR </a:t>
            </a:r>
            <a:endParaRPr lang="tr-TR" sz="3600" b="1" u="sng" dirty="0">
              <a:solidFill>
                <a:srgbClr val="C00000"/>
              </a:solidFill>
              <a:effectLst>
                <a:outerShdw blurRad="38100" dist="38100" dir="2700000" algn="tl">
                  <a:srgbClr val="000000">
                    <a:alpha val="43137"/>
                  </a:srgbClr>
                </a:outerShdw>
              </a:effectLst>
            </a:endParaRPr>
          </a:p>
        </p:txBody>
      </p:sp>
      <p:pic>
        <p:nvPicPr>
          <p:cNvPr id="77826" name="Picture 2" descr="http://yenikarikaturler.com/wp-content/uploads/2013/11/buyuyunce-cok-okucam-karikatur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23330"/>
            <a:ext cx="9144001" cy="5883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828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27537"/>
            <a:ext cx="7452320" cy="6463308"/>
          </a:xfrm>
          <a:prstGeom prst="rect">
            <a:avLst/>
          </a:prstGeom>
          <a:noFill/>
        </p:spPr>
        <p:txBody>
          <a:bodyPr wrap="square" rtlCol="0">
            <a:spAutoFit/>
          </a:bodyPr>
          <a:lstStyle/>
          <a:p>
            <a:r>
              <a:rPr lang="tr-TR" sz="4800" b="1" u="sng" dirty="0" smtClean="0">
                <a:solidFill>
                  <a:srgbClr val="FF0000"/>
                </a:solidFill>
              </a:rPr>
              <a:t>YARINKİ KONULARIMIZ</a:t>
            </a:r>
          </a:p>
          <a:p>
            <a:endParaRPr lang="tr-TR" sz="4800" b="1" u="sng" dirty="0">
              <a:solidFill>
                <a:srgbClr val="FF0000"/>
              </a:solidFill>
            </a:endParaRPr>
          </a:p>
          <a:p>
            <a:r>
              <a:rPr lang="tr-TR" sz="4400" b="1" u="sng" dirty="0" smtClean="0">
                <a:solidFill>
                  <a:srgbClr val="CC0099"/>
                </a:solidFill>
                <a:latin typeface="Aharoni" pitchFamily="2" charset="-79"/>
                <a:cs typeface="Aharoni" pitchFamily="2" charset="-79"/>
              </a:rPr>
              <a:t>SAĞLIKLI –DEMOKRATİK ANNE BABA TUTUMU</a:t>
            </a:r>
          </a:p>
          <a:p>
            <a:endParaRPr lang="tr-TR" sz="4400" b="1" u="sng" dirty="0" smtClean="0">
              <a:solidFill>
                <a:srgbClr val="CC0099"/>
              </a:solidFill>
              <a:latin typeface="Aharoni" pitchFamily="2" charset="-79"/>
              <a:cs typeface="Aharoni" pitchFamily="2" charset="-79"/>
            </a:endParaRPr>
          </a:p>
          <a:p>
            <a:r>
              <a:rPr lang="tr-TR" sz="4800" b="1" u="sng" dirty="0" smtClean="0">
                <a:solidFill>
                  <a:srgbClr val="6600FF"/>
                </a:solidFill>
                <a:latin typeface="Forte" pitchFamily="66" charset="0"/>
              </a:rPr>
              <a:t>DAYAK ve CEZA</a:t>
            </a:r>
          </a:p>
          <a:p>
            <a:endParaRPr lang="tr-TR" sz="5400" b="1" u="sng" dirty="0">
              <a:solidFill>
                <a:srgbClr val="6600FF"/>
              </a:solidFill>
              <a:latin typeface="Forte" pitchFamily="66" charset="0"/>
            </a:endParaRPr>
          </a:p>
          <a:p>
            <a:r>
              <a:rPr lang="tr-TR" sz="5400" b="1" u="sng" dirty="0" smtClean="0">
                <a:solidFill>
                  <a:srgbClr val="00B050"/>
                </a:solidFill>
                <a:latin typeface="Algerian" pitchFamily="82" charset="0"/>
              </a:rPr>
              <a:t>DİSİPLİN</a:t>
            </a:r>
          </a:p>
          <a:p>
            <a:endParaRPr lang="tr-TR" dirty="0"/>
          </a:p>
        </p:txBody>
      </p:sp>
      <p:pic>
        <p:nvPicPr>
          <p:cNvPr id="79874" name="Picture 2" descr="http://www.elmamatbaa.com/uploads/haber/9bd85ajanda-termo-deri-spiral-k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260647"/>
            <a:ext cx="2616696" cy="65973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7562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www.edebiyatdefteri.com/resim/resimli_yazi/buyuk/954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4" y="12576"/>
            <a:ext cx="9144000" cy="6845424"/>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0" y="0"/>
            <a:ext cx="3275856" cy="836712"/>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759573" y="4944363"/>
            <a:ext cx="7614585" cy="1446550"/>
          </a:xfrm>
          <a:prstGeom prst="rect">
            <a:avLst/>
          </a:prstGeom>
          <a:noFill/>
        </p:spPr>
        <p:txBody>
          <a:bodyPr wrap="none" rtlCol="0">
            <a:spAutoFit/>
          </a:bodyPr>
          <a:lstStyle/>
          <a:p>
            <a:r>
              <a:rPr lang="tr-TR" sz="8800" b="1" u="sng" dirty="0" smtClean="0">
                <a:solidFill>
                  <a:srgbClr val="FF0000"/>
                </a:solidFill>
                <a:effectLst>
                  <a:outerShdw blurRad="38100" dist="38100" dir="2700000" algn="tl">
                    <a:srgbClr val="000000">
                      <a:alpha val="43137"/>
                    </a:srgbClr>
                  </a:outerShdw>
                </a:effectLst>
                <a:latin typeface="Freestyle Script" pitchFamily="66" charset="0"/>
              </a:rPr>
              <a:t>TEŞEKKÜR EDERİM</a:t>
            </a:r>
            <a:endParaRPr lang="tr-TR" sz="8800" b="1" u="sng" dirty="0">
              <a:solidFill>
                <a:srgbClr val="FF0000"/>
              </a:solidFill>
              <a:effectLst>
                <a:outerShdw blurRad="38100" dist="38100" dir="2700000" algn="tl">
                  <a:srgbClr val="000000">
                    <a:alpha val="43137"/>
                  </a:srgbClr>
                </a:outerShdw>
              </a:effectLst>
              <a:latin typeface="Freestyle Script" pitchFamily="66" charset="0"/>
            </a:endParaRPr>
          </a:p>
        </p:txBody>
      </p:sp>
    </p:spTree>
    <p:extLst>
      <p:ext uri="{BB962C8B-B14F-4D97-AF65-F5344CB8AC3E}">
        <p14:creationId xmlns:p14="http://schemas.microsoft.com/office/powerpoint/2010/main" val="787597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5" name="5 Altbilgi Yer Tutucusu"/>
          <p:cNvSpPr>
            <a:spLocks noGrp="1"/>
          </p:cNvSpPr>
          <p:nvPr>
            <p:ph type="ftr" sz="quarter" idx="11"/>
          </p:nvPr>
        </p:nvSpPr>
        <p:spPr/>
        <p:txBody>
          <a:bodyPr/>
          <a:lstStyle/>
          <a:p>
            <a:r>
              <a:rPr lang="tr-TR"/>
              <a:t>ŞENOL YİĞİT</a:t>
            </a:r>
          </a:p>
        </p:txBody>
      </p:sp>
      <p:sp>
        <p:nvSpPr>
          <p:cNvPr id="31747" name="Rectangle 3"/>
          <p:cNvSpPr>
            <a:spLocks noGrp="1" noChangeArrowheads="1"/>
          </p:cNvSpPr>
          <p:nvPr>
            <p:ph type="body" sz="half" idx="1"/>
          </p:nvPr>
        </p:nvSpPr>
        <p:spPr>
          <a:xfrm>
            <a:off x="179512" y="332656"/>
            <a:ext cx="4320480" cy="6021288"/>
          </a:xfrm>
          <a:noFill/>
          <a:ln/>
        </p:spPr>
        <p:txBody>
          <a:bodyPr>
            <a:noAutofit/>
          </a:bodyPr>
          <a:lstStyle/>
          <a:p>
            <a:pPr algn="ctr">
              <a:lnSpc>
                <a:spcPct val="90000"/>
              </a:lnSpc>
              <a:buFont typeface="Wingdings" pitchFamily="2" charset="2"/>
              <a:buNone/>
            </a:pPr>
            <a:r>
              <a:rPr lang="tr-TR" dirty="0">
                <a:solidFill>
                  <a:schemeClr val="accent1"/>
                </a:solidFill>
              </a:rPr>
              <a:t>  </a:t>
            </a:r>
            <a:r>
              <a:rPr lang="tr-TR" dirty="0">
                <a:solidFill>
                  <a:schemeClr val="tx2"/>
                </a:solidFill>
              </a:rPr>
              <a:t>“ </a:t>
            </a:r>
            <a:r>
              <a:rPr lang="tr-TR" b="1" dirty="0">
                <a:solidFill>
                  <a:schemeClr val="tx2"/>
                </a:solidFill>
                <a:latin typeface="Comic Sans MS" pitchFamily="66" charset="0"/>
              </a:rPr>
              <a:t>Siz gül fidanı yetiştiren, her türlü hürmete layık bahçıvansınız. Olumlu çocuk yetiştirmenin ilk şartı,  olumlu anne-babadır. Hiç birimiz mükemmel değiliz o zaman onlardan mükemmel olmalarını bekleyemeyiz.”</a:t>
            </a:r>
            <a:r>
              <a:rPr lang="tr-TR" b="1" dirty="0">
                <a:solidFill>
                  <a:schemeClr val="tx2"/>
                </a:solidFill>
                <a:latin typeface="Lucida Console" pitchFamily="49" charset="0"/>
              </a:rPr>
              <a:t> </a:t>
            </a:r>
          </a:p>
        </p:txBody>
      </p:sp>
      <p:pic>
        <p:nvPicPr>
          <p:cNvPr id="31752" name="Picture 8" descr="21"/>
          <p:cNvPicPr>
            <a:picLocks noChangeAspect="1" noChangeArrowheads="1"/>
          </p:cNvPicPr>
          <p:nvPr/>
        </p:nvPicPr>
        <p:blipFill>
          <a:blip r:embed="rId3" cstate="print">
            <a:lum bright="-2000"/>
          </a:blip>
          <a:srcRect/>
          <a:stretch>
            <a:fillRect/>
          </a:stretch>
        </p:blipFill>
        <p:spPr bwMode="auto">
          <a:xfrm>
            <a:off x="4572000" y="0"/>
            <a:ext cx="4572000" cy="6858000"/>
          </a:xfrm>
          <a:prstGeom prst="rect">
            <a:avLst/>
          </a:prstGeom>
          <a:noFill/>
          <a:ln w="9525">
            <a:noFill/>
            <a:miter lim="800000"/>
            <a:headEnd/>
            <a:tailEnd/>
          </a:ln>
        </p:spPr>
      </p:pic>
    </p:spTree>
  </p:cSld>
  <p:clrMapOvr>
    <a:masterClrMapping/>
  </p:clrMapOvr>
  <p:transition advTm="17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00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randombar(horizontal)">
                                      <p:cBhvr>
                                        <p:cTn id="7" dur="500"/>
                                        <p:tgtEl>
                                          <p:spTgt spid="3174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advAuto="100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581634" name="Picture 2"/>
          <p:cNvPicPr>
            <a:picLocks noGrp="1" noChangeAspect="1" noChangeArrowheads="1"/>
          </p:cNvPicPr>
          <p:nvPr>
            <p:ph type="body" idx="4294967295"/>
          </p:nvPr>
        </p:nvPicPr>
        <p:blipFill>
          <a:blip r:embed="rId3" cstate="print"/>
          <a:srcRect/>
          <a:stretch>
            <a:fillRect/>
          </a:stretch>
        </p:blipFill>
        <p:spPr>
          <a:xfrm>
            <a:off x="0" y="0"/>
            <a:ext cx="9144000" cy="4077072"/>
          </a:xfrm>
          <a:prstGeom prst="rect">
            <a:avLst/>
          </a:prstGeom>
          <a:ln>
            <a:noFill/>
          </a:ln>
          <a:effectLst>
            <a:softEdge rad="112500"/>
          </a:effectLst>
        </p:spPr>
      </p:pic>
      <p:sp>
        <p:nvSpPr>
          <p:cNvPr id="581635" name="Text Box 3"/>
          <p:cNvSpPr txBox="1">
            <a:spLocks noChangeArrowheads="1"/>
          </p:cNvSpPr>
          <p:nvPr/>
        </p:nvSpPr>
        <p:spPr bwMode="auto">
          <a:xfrm>
            <a:off x="0" y="3573016"/>
            <a:ext cx="9144000" cy="3970318"/>
          </a:xfrm>
          <a:prstGeom prst="rect">
            <a:avLst/>
          </a:prstGeom>
          <a:noFill/>
          <a:ln w="9525">
            <a:noFill/>
            <a:miter lim="800000"/>
            <a:headEnd/>
            <a:tailEnd/>
          </a:ln>
          <a:effectLst/>
        </p:spPr>
        <p:txBody>
          <a:bodyPr wrap="square">
            <a:spAutoFit/>
          </a:bodyPr>
          <a:lstStyle/>
          <a:p>
            <a:pPr algn="just"/>
            <a:endParaRPr lang="tr-TR" sz="3600" dirty="0" smtClean="0">
              <a:latin typeface="Comic Sans MS" pitchFamily="66" charset="0"/>
            </a:endParaRPr>
          </a:p>
          <a:p>
            <a:pPr algn="just"/>
            <a:r>
              <a:rPr lang="tr-TR" sz="3600" b="1" dirty="0" smtClean="0">
                <a:solidFill>
                  <a:srgbClr val="FF0000"/>
                </a:solidFill>
                <a:latin typeface="Comic Sans MS" pitchFamily="66" charset="0"/>
              </a:rPr>
              <a:t>YA BİZ?</a:t>
            </a:r>
            <a:endParaRPr lang="tr-TR" sz="3600" b="1" dirty="0">
              <a:solidFill>
                <a:srgbClr val="FF0000"/>
              </a:solidFill>
              <a:latin typeface="Comic Sans MS" pitchFamily="66" charset="0"/>
            </a:endParaRPr>
          </a:p>
          <a:p>
            <a:pPr algn="just"/>
            <a:r>
              <a:rPr lang="tr-TR" sz="3600" b="1" dirty="0">
                <a:solidFill>
                  <a:srgbClr val="FF0000"/>
                </a:solidFill>
                <a:latin typeface="Comic Sans MS" pitchFamily="66" charset="0"/>
              </a:rPr>
              <a:t>Biz de değişime uyuyor muyuz?</a:t>
            </a:r>
          </a:p>
          <a:p>
            <a:pPr algn="just"/>
            <a:r>
              <a:rPr lang="tr-TR" sz="3600" b="1" dirty="0">
                <a:solidFill>
                  <a:srgbClr val="FF0000"/>
                </a:solidFill>
                <a:latin typeface="Comic Sans MS" pitchFamily="66" charset="0"/>
              </a:rPr>
              <a:t>Yoksa hala anamızın babamızın çağından kalma anlayışla mı ana babalık yapıyoruz?</a:t>
            </a:r>
          </a:p>
          <a:p>
            <a:pPr algn="just"/>
            <a:r>
              <a:rPr lang="tr-TR" dirty="0">
                <a:latin typeface="Comic Sans MS" pitchFamily="66" charset="0"/>
              </a:rPr>
              <a:t/>
            </a:r>
            <a:br>
              <a:rPr lang="tr-TR" dirty="0">
                <a:latin typeface="Comic Sans MS" pitchFamily="66" charset="0"/>
              </a:rPr>
            </a:br>
            <a:endParaRPr lang="tr-TR" dirty="0">
              <a:latin typeface="Comic Sans MS" pitchFamily="66" charset="0"/>
            </a:endParaRPr>
          </a:p>
        </p:txBody>
      </p:sp>
    </p:spTree>
  </p:cSld>
  <p:clrMapOvr>
    <a:masterClrMapping/>
  </p:clrMapOvr>
  <p:transition advTm="2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582658" name="Rectangle 2"/>
          <p:cNvSpPr>
            <a:spLocks noGrp="1" noChangeArrowheads="1"/>
          </p:cNvSpPr>
          <p:nvPr>
            <p:ph type="body" idx="1"/>
          </p:nvPr>
        </p:nvSpPr>
        <p:spPr>
          <a:xfrm>
            <a:off x="251520" y="5516563"/>
            <a:ext cx="8784976" cy="1049337"/>
          </a:xfrm>
        </p:spPr>
        <p:txBody>
          <a:bodyPr>
            <a:noAutofit/>
          </a:bodyPr>
          <a:lstStyle/>
          <a:p>
            <a:pPr algn="just">
              <a:lnSpc>
                <a:spcPct val="90000"/>
              </a:lnSpc>
            </a:pPr>
            <a:r>
              <a:rPr lang="tr-TR" sz="4000" b="1" dirty="0" smtClean="0">
                <a:solidFill>
                  <a:srgbClr val="281AD8"/>
                </a:solidFill>
              </a:rPr>
              <a:t>ÇABAMIZ VE ENDİŞEMİZ, ONLARI EN İYİ BİÇİMDE YETİŞTİRMEK.</a:t>
            </a:r>
            <a:endParaRPr lang="tr-TR" sz="4000" b="1" dirty="0">
              <a:solidFill>
                <a:srgbClr val="281AD8"/>
              </a:solidFill>
            </a:endParaRPr>
          </a:p>
        </p:txBody>
      </p:sp>
      <p:pic>
        <p:nvPicPr>
          <p:cNvPr id="582659" name="Picture 3"/>
          <p:cNvPicPr>
            <a:picLocks noGrp="1" noChangeAspect="1" noChangeArrowheads="1"/>
          </p:cNvPicPr>
          <p:nvPr>
            <p:ph type="title"/>
          </p:nvPr>
        </p:nvPicPr>
        <p:blipFill>
          <a:blip r:embed="rId2" cstate="print">
            <a:duotone>
              <a:schemeClr val="accent4">
                <a:shade val="45000"/>
                <a:satMod val="135000"/>
              </a:schemeClr>
              <a:prstClr val="white"/>
            </a:duotone>
          </a:blip>
          <a:srcRect/>
          <a:stretch>
            <a:fillRect/>
          </a:stretch>
        </p:blipFill>
        <p:spPr>
          <a:xfrm>
            <a:off x="0" y="0"/>
            <a:ext cx="9144000" cy="5157788"/>
          </a:xfrm>
          <a:prstGeom prst="rect">
            <a:avLst/>
          </a:prstGeom>
          <a:ln>
            <a:noFill/>
          </a:ln>
          <a:effectLst>
            <a:softEdge rad="112500"/>
          </a:effectLst>
        </p:spPr>
      </p:pic>
    </p:spTree>
  </p:cSld>
  <p:clrMapOvr>
    <a:masterClrMapping/>
  </p:clrMapOvr>
  <p:transition advTm="2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6084168" cy="6858000"/>
          </a:xfrm>
          <a:solidFill>
            <a:schemeClr val="accent3">
              <a:lumMod val="40000"/>
              <a:lumOff val="60000"/>
            </a:schemeClr>
          </a:solidFill>
        </p:spPr>
        <p:txBody>
          <a:bodyPr>
            <a:noAutofit/>
          </a:bodyPr>
          <a:lstStyle/>
          <a:p>
            <a:pPr>
              <a:buNone/>
            </a:pPr>
            <a:r>
              <a:rPr lang="tr-TR" sz="6000" b="1" dirty="0" err="1">
                <a:solidFill>
                  <a:srgbClr val="CC0099"/>
                </a:solidFill>
                <a:latin typeface="Chiller" pitchFamily="82" charset="0"/>
              </a:rPr>
              <a:t>PEK</a:t>
            </a:r>
            <a:r>
              <a:rPr lang="tr-TR" sz="7200" b="1" dirty="0" err="1">
                <a:solidFill>
                  <a:srgbClr val="CC0099"/>
                </a:solidFill>
                <a:latin typeface="Chiller" pitchFamily="82" charset="0"/>
              </a:rPr>
              <a:t>i</a:t>
            </a:r>
            <a:r>
              <a:rPr lang="tr-TR" sz="6000" b="1" dirty="0">
                <a:solidFill>
                  <a:srgbClr val="CC0099"/>
                </a:solidFill>
                <a:latin typeface="Chiller" pitchFamily="82" charset="0"/>
              </a:rPr>
              <a:t> </a:t>
            </a:r>
          </a:p>
          <a:p>
            <a:pPr>
              <a:buNone/>
            </a:pPr>
            <a:r>
              <a:rPr lang="tr-TR" sz="6000" b="1" dirty="0">
                <a:solidFill>
                  <a:srgbClr val="CC0099"/>
                </a:solidFill>
                <a:latin typeface="Chiller" pitchFamily="82" charset="0"/>
              </a:rPr>
              <a:t> </a:t>
            </a:r>
            <a:r>
              <a:rPr lang="tr-TR" sz="6000" b="1" dirty="0" smtClean="0">
                <a:solidFill>
                  <a:srgbClr val="CC0099"/>
                </a:solidFill>
                <a:latin typeface="Chiller" pitchFamily="82" charset="0"/>
              </a:rPr>
              <a:t>      BUNU</a:t>
            </a:r>
          </a:p>
          <a:p>
            <a:pPr>
              <a:buNone/>
            </a:pPr>
            <a:r>
              <a:rPr lang="tr-TR" sz="6000" b="1" dirty="0">
                <a:solidFill>
                  <a:srgbClr val="CC0099"/>
                </a:solidFill>
                <a:latin typeface="Chiller" pitchFamily="82" charset="0"/>
              </a:rPr>
              <a:t> </a:t>
            </a:r>
            <a:r>
              <a:rPr lang="tr-TR" sz="6000" b="1" dirty="0" smtClean="0">
                <a:solidFill>
                  <a:srgbClr val="CC0099"/>
                </a:solidFill>
                <a:latin typeface="Chiller" pitchFamily="82" charset="0"/>
              </a:rPr>
              <a:t>          NASIL             </a:t>
            </a:r>
          </a:p>
          <a:p>
            <a:pPr>
              <a:buNone/>
            </a:pPr>
            <a:r>
              <a:rPr lang="tr-TR" sz="6000" b="1" dirty="0" smtClean="0">
                <a:solidFill>
                  <a:srgbClr val="CC0099"/>
                </a:solidFill>
                <a:latin typeface="Chiller" pitchFamily="82" charset="0"/>
              </a:rPr>
              <a:t>YAPIYORUZ?</a:t>
            </a:r>
            <a:endParaRPr lang="tr-TR" sz="6000" b="1" dirty="0">
              <a:solidFill>
                <a:srgbClr val="CC0099"/>
              </a:solidFill>
              <a:latin typeface="Chiller" pitchFamily="82" charset="0"/>
            </a:endParaRPr>
          </a:p>
        </p:txBody>
      </p:sp>
      <p:pic>
        <p:nvPicPr>
          <p:cNvPr id="4" name="Picture 8" descr="32"/>
          <p:cNvPicPr>
            <a:picLocks noChangeAspect="1" noChangeArrowheads="1"/>
          </p:cNvPicPr>
          <p:nvPr/>
        </p:nvPicPr>
        <p:blipFill>
          <a:blip r:embed="rId2" cstate="print">
            <a:lum bright="-22000"/>
          </a:blip>
          <a:srcRect/>
          <a:stretch>
            <a:fillRect/>
          </a:stretch>
        </p:blipFill>
        <p:spPr bwMode="auto">
          <a:xfrm>
            <a:off x="4499992" y="0"/>
            <a:ext cx="4644008"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624</TotalTime>
  <Words>1315</Words>
  <Application>Microsoft Office PowerPoint</Application>
  <PresentationFormat>Ekran Gösterisi (4:3)</PresentationFormat>
  <Paragraphs>216</Paragraphs>
  <Slides>56</Slides>
  <Notes>2</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56</vt:i4>
      </vt:variant>
    </vt:vector>
  </HeadingPairs>
  <TitlesOfParts>
    <vt:vector size="58" baseType="lpstr">
      <vt:lpstr>Ofis Teması</vt:lpstr>
      <vt:lpstr>Microsoft Word Picture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EBEVEYN TUTUMLARIMIZ NELERDİR?</vt:lpstr>
      <vt:lpstr>MÜKEMMELİYETÇİ EBEVEYNLER</vt:lpstr>
      <vt:lpstr>MÜKEMMELİYETÇİ ANNE - BABALAR</vt:lpstr>
      <vt:lpstr>PowerPoint Sunusu</vt:lpstr>
      <vt:lpstr>PowerPoint Sunusu</vt:lpstr>
      <vt:lpstr>PowerPoint Sunusu</vt:lpstr>
      <vt:lpstr>PowerPoint Sunusu</vt:lpstr>
      <vt:lpstr>PowerPoint Sunusu</vt:lpstr>
      <vt:lpstr>OTORİTER, ELEŞTİRİCİ ANNE - BABALAR</vt:lpstr>
      <vt:lpstr>PowerPoint Sunusu</vt:lpstr>
      <vt:lpstr>PowerPoint Sunusu</vt:lpstr>
      <vt:lpstr>PowerPoint Sunusu</vt:lpstr>
      <vt:lpstr>PowerPoint Sunusu</vt:lpstr>
      <vt:lpstr>PowerPoint Sunusu</vt:lpstr>
      <vt:lpstr>PowerPoint Sunusu</vt:lpstr>
      <vt:lpstr>ŞİDDETE MEYİLLİ OLURLAR</vt:lpstr>
      <vt:lpstr>PowerPoint Sunusu</vt:lpstr>
      <vt:lpstr>AŞIRI KORUYUCU ANNE - BABALAR</vt:lpstr>
      <vt:lpstr>AŞIRI KORUYUCU ANNE - BABALAR</vt:lpstr>
      <vt:lpstr>PowerPoint Sunusu</vt:lpstr>
      <vt:lpstr>PowerPoint Sunusu</vt:lpstr>
      <vt:lpstr>PowerPoint Sunusu</vt:lpstr>
      <vt:lpstr>PowerPoint Sunusu</vt:lpstr>
      <vt:lpstr>PowerPoint Sunusu</vt:lpstr>
      <vt:lpstr>PowerPoint Sunusu</vt:lpstr>
      <vt:lpstr>PowerPoint Sunusu</vt:lpstr>
      <vt:lpstr>PowerPoint Sunusu</vt:lpstr>
      <vt:lpstr>İLGİSİZ KAYITSIZ TUTUMLA YETİŞEN ÇOCUKLARIN ÖZELLİKLERİ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cansu</dc:creator>
  <cp:lastModifiedBy>tr</cp:lastModifiedBy>
  <cp:revision>29</cp:revision>
  <dcterms:created xsi:type="dcterms:W3CDTF">2013-03-26T19:15:00Z</dcterms:created>
  <dcterms:modified xsi:type="dcterms:W3CDTF">2014-12-28T19:08:57Z</dcterms:modified>
</cp:coreProperties>
</file>