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8BEB-28D9-40EA-B999-9761B60A7223}" type="datetimeFigureOut">
              <a:rPr lang="tr-TR" smtClean="0"/>
              <a:t>16.04.2016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090A-42A5-47B9-A5A0-FF0DA769C3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128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8BEB-28D9-40EA-B999-9761B60A7223}" type="datetimeFigureOut">
              <a:rPr lang="tr-TR" smtClean="0"/>
              <a:t>16.04.2016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090A-42A5-47B9-A5A0-FF0DA769C3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3999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8BEB-28D9-40EA-B999-9761B60A7223}" type="datetimeFigureOut">
              <a:rPr lang="tr-TR" smtClean="0"/>
              <a:t>16.04.2016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090A-42A5-47B9-A5A0-FF0DA769C3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0738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8BEB-28D9-40EA-B999-9761B60A7223}" type="datetimeFigureOut">
              <a:rPr lang="tr-TR" smtClean="0"/>
              <a:t>16.04.2016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090A-42A5-47B9-A5A0-FF0DA769C3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8926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8BEB-28D9-40EA-B999-9761B60A7223}" type="datetimeFigureOut">
              <a:rPr lang="tr-TR" smtClean="0"/>
              <a:t>16.04.2016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090A-42A5-47B9-A5A0-FF0DA769C3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8296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8BEB-28D9-40EA-B999-9761B60A7223}" type="datetimeFigureOut">
              <a:rPr lang="tr-TR" smtClean="0"/>
              <a:t>16.04.2016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090A-42A5-47B9-A5A0-FF0DA769C3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843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8BEB-28D9-40EA-B999-9761B60A7223}" type="datetimeFigureOut">
              <a:rPr lang="tr-TR" smtClean="0"/>
              <a:t>16.04.2016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090A-42A5-47B9-A5A0-FF0DA769C3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5448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8BEB-28D9-40EA-B999-9761B60A7223}" type="datetimeFigureOut">
              <a:rPr lang="tr-TR" smtClean="0"/>
              <a:t>16.04.2016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090A-42A5-47B9-A5A0-FF0DA769C3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8715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8BEB-28D9-40EA-B999-9761B60A7223}" type="datetimeFigureOut">
              <a:rPr lang="tr-TR" smtClean="0"/>
              <a:t>16.04.2016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090A-42A5-47B9-A5A0-FF0DA769C3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426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8BEB-28D9-40EA-B999-9761B60A7223}" type="datetimeFigureOut">
              <a:rPr lang="tr-TR" smtClean="0"/>
              <a:t>16.04.2016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090A-42A5-47B9-A5A0-FF0DA769C3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732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8BEB-28D9-40EA-B999-9761B60A7223}" type="datetimeFigureOut">
              <a:rPr lang="tr-TR" smtClean="0"/>
              <a:t>16.04.2016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090A-42A5-47B9-A5A0-FF0DA769C3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139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58BEB-28D9-40EA-B999-9761B60A7223}" type="datetimeFigureOut">
              <a:rPr lang="tr-TR" smtClean="0"/>
              <a:t>16.04.2016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D090A-42A5-47B9-A5A0-FF0DA769C3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0301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3089564"/>
            <a:ext cx="9144000" cy="376843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tr-TR" sz="8600" dirty="0" smtClean="0">
                <a:solidFill>
                  <a:srgbClr val="002060"/>
                </a:solidFill>
                <a:latin typeface="Algerian" panose="04020705040A02060702" pitchFamily="82" charset="0"/>
              </a:rPr>
              <a:t>Alan </a:t>
            </a:r>
          </a:p>
          <a:p>
            <a:pPr algn="just"/>
            <a:r>
              <a:rPr lang="tr-TR" sz="8600" dirty="0">
                <a:solidFill>
                  <a:srgbClr val="002060"/>
                </a:solidFill>
                <a:latin typeface="Algerian" panose="04020705040A02060702" pitchFamily="82" charset="0"/>
              </a:rPr>
              <a:t>	</a:t>
            </a:r>
            <a:r>
              <a:rPr lang="tr-TR" sz="8600" dirty="0" smtClean="0">
                <a:solidFill>
                  <a:srgbClr val="002060"/>
                </a:solidFill>
                <a:latin typeface="Algerian" panose="04020705040A02060702" pitchFamily="82" charset="0"/>
              </a:rPr>
              <a:t>	VE </a:t>
            </a:r>
          </a:p>
          <a:p>
            <a:pPr algn="just"/>
            <a:r>
              <a:rPr lang="tr-TR" sz="8000" dirty="0">
                <a:solidFill>
                  <a:srgbClr val="002060"/>
                </a:solidFill>
                <a:latin typeface="Algerian" panose="04020705040A02060702" pitchFamily="82" charset="0"/>
              </a:rPr>
              <a:t>	</a:t>
            </a:r>
            <a:r>
              <a:rPr lang="tr-TR" sz="8000" dirty="0" smtClean="0">
                <a:solidFill>
                  <a:srgbClr val="002060"/>
                </a:solidFill>
                <a:latin typeface="Algerian" panose="04020705040A02060702" pitchFamily="82" charset="0"/>
              </a:rPr>
              <a:t>		</a:t>
            </a:r>
            <a:r>
              <a:rPr lang="tr-TR" sz="8600" dirty="0" smtClean="0">
                <a:solidFill>
                  <a:srgbClr val="002060"/>
                </a:solidFill>
                <a:latin typeface="Algerian" panose="04020705040A02060702" pitchFamily="82" charset="0"/>
              </a:rPr>
              <a:t>BÖLÜM </a:t>
            </a:r>
            <a:endParaRPr lang="tr-TR" sz="8000" dirty="0" smtClean="0">
              <a:solidFill>
                <a:srgbClr val="002060"/>
              </a:solidFill>
              <a:latin typeface="Algerian" panose="04020705040A02060702" pitchFamily="82" charset="0"/>
            </a:endParaRPr>
          </a:p>
          <a:p>
            <a:r>
              <a:rPr lang="tr-TR" sz="8000" dirty="0" smtClean="0">
                <a:solidFill>
                  <a:srgbClr val="002060"/>
                </a:solidFill>
                <a:latin typeface="Algerian" panose="04020705040A02060702" pitchFamily="82" charset="0"/>
              </a:rPr>
              <a:t>            </a:t>
            </a:r>
            <a:r>
              <a:rPr lang="tr-TR" sz="8600" dirty="0" smtClean="0">
                <a:solidFill>
                  <a:srgbClr val="002060"/>
                </a:solidFill>
                <a:latin typeface="Algerian" panose="04020705040A02060702" pitchFamily="82" charset="0"/>
              </a:rPr>
              <a:t>SEÇİMİ</a:t>
            </a:r>
            <a:endParaRPr lang="tr-TR" sz="8000" dirty="0">
              <a:solidFill>
                <a:srgbClr val="002060"/>
              </a:solidFill>
              <a:latin typeface="Algerian" panose="04020705040A02060702" pitchFamily="82" charset="0"/>
            </a:endParaRPr>
          </a:p>
        </p:txBody>
      </p:sp>
      <p:pic>
        <p:nvPicPr>
          <p:cNvPr id="1026" name="Picture 2" descr="https://scontent-cdg2-1.xx.fbcdn.net/hphotos-frc1/v/t1.0-9/10687135_160281344166376_5658120894954235619_n.jpg?oh=581b8d6ace45acf86136ee3bafcf3e3a&amp;oe=57BE6FA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44" t="7535" r="18193" b="77306"/>
          <a:stretch/>
        </p:blipFill>
        <p:spPr bwMode="auto">
          <a:xfrm>
            <a:off x="-108520" y="0"/>
            <a:ext cx="9252520" cy="3089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5512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sz="6000" b="1" dirty="0" smtClean="0"/>
              <a:t>ALAN VE BÖLÜMLERİMİZ</a:t>
            </a:r>
            <a:endParaRPr lang="tr-TR" sz="60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tr-TR" sz="4400" b="1" i="1" u="sng" dirty="0" smtClean="0">
                <a:solidFill>
                  <a:srgbClr val="0070C0"/>
                </a:solidFill>
              </a:rPr>
              <a:t>ALAN: (9.SINIF)</a:t>
            </a:r>
          </a:p>
          <a:p>
            <a:r>
              <a:rPr lang="tr-TR" sz="3600" dirty="0" smtClean="0">
                <a:latin typeface="Algerian" panose="04020705040A02060702" pitchFamily="82" charset="0"/>
              </a:rPr>
              <a:t>SAĞLIK HİZMETLERİ</a:t>
            </a:r>
          </a:p>
          <a:p>
            <a:endParaRPr lang="tr-TR" dirty="0" smtClean="0"/>
          </a:p>
          <a:p>
            <a:r>
              <a:rPr lang="tr-TR" sz="4400" b="1" i="1" u="sng" dirty="0" smtClean="0">
                <a:solidFill>
                  <a:srgbClr val="C00000"/>
                </a:solidFill>
              </a:rPr>
              <a:t>BÖLÜMLERİMİZ: (10.SINIF)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sz="3600" b="1" dirty="0" smtClean="0">
                <a:solidFill>
                  <a:srgbClr val="00B050"/>
                </a:solidFill>
              </a:rPr>
              <a:t>EBE YARDIMCILIĞI</a:t>
            </a:r>
          </a:p>
          <a:p>
            <a:r>
              <a:rPr lang="tr-TR" sz="3600" b="1" dirty="0" smtClean="0">
                <a:solidFill>
                  <a:srgbClr val="00B0F0"/>
                </a:solidFill>
              </a:rPr>
              <a:t>HEMŞİRE YARDIMCILIĞI</a:t>
            </a:r>
          </a:p>
          <a:p>
            <a:r>
              <a:rPr lang="tr-TR" sz="3600" b="1" dirty="0" smtClean="0">
                <a:solidFill>
                  <a:srgbClr val="7030A0"/>
                </a:solidFill>
              </a:rPr>
              <a:t>SAĞLIK BAKIM TEKNİSYENLİĞİ</a:t>
            </a:r>
            <a:endParaRPr lang="tr-TR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280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796595" y="0"/>
            <a:ext cx="5347405" cy="6858000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chemeClr val="accent1">
                    <a:lumMod val="75000"/>
                  </a:schemeClr>
                </a:solidFill>
              </a:rPr>
              <a:t>10 VE 11. SINIFLARDA TEORİK VE UYGULAMAYA YÖNELİK DERSLER OLACAKTIR.</a:t>
            </a:r>
          </a:p>
          <a:p>
            <a:endParaRPr lang="tr-TR" dirty="0" smtClean="0"/>
          </a:p>
          <a:p>
            <a:r>
              <a:rPr lang="tr-TR" sz="3600" b="1" dirty="0" smtClean="0">
                <a:solidFill>
                  <a:srgbClr val="FF0000"/>
                </a:solidFill>
              </a:rPr>
              <a:t>SADECE 12. SINIFTA GERÇEKLEŞECEKTİR.</a:t>
            </a:r>
          </a:p>
          <a:p>
            <a:endParaRPr lang="tr-TR" dirty="0" smtClean="0"/>
          </a:p>
          <a:p>
            <a:r>
              <a:rPr lang="tr-TR" sz="4000" b="1" dirty="0" smtClean="0">
                <a:solidFill>
                  <a:schemeClr val="accent3">
                    <a:lumMod val="75000"/>
                  </a:schemeClr>
                </a:solidFill>
              </a:rPr>
              <a:t>YAZ STAJLARI KALDIRILMIŞTIR.</a:t>
            </a:r>
            <a:endParaRPr lang="tr-TR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050" name="Picture 2" descr="http://ziraat.bilecik.edu.tr/wp-content/uploads/2016/03/staj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70" y="0"/>
            <a:ext cx="3667125" cy="4287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009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35896" y="476672"/>
            <a:ext cx="5508104" cy="1143000"/>
          </a:xfrm>
        </p:spPr>
        <p:txBody>
          <a:bodyPr>
            <a:noAutofit/>
          </a:bodyPr>
          <a:lstStyle/>
          <a:p>
            <a:r>
              <a:rPr lang="tr-TR" sz="6600" b="1" dirty="0" smtClean="0">
                <a:solidFill>
                  <a:schemeClr val="accent6">
                    <a:lumMod val="50000"/>
                  </a:schemeClr>
                </a:solidFill>
              </a:rPr>
              <a:t>ALAN SEÇİMİ</a:t>
            </a:r>
            <a:br>
              <a:rPr lang="tr-TR" sz="6600" b="1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tr-TR" sz="6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2492897"/>
            <a:ext cx="8964488" cy="4365104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9. SINIF SONUNDA GERÇEKLEŞTİRİLEN ALAN SEÇİMLERİNDE </a:t>
            </a:r>
            <a:r>
              <a:rPr lang="tr-TR" sz="3600" b="1" dirty="0" smtClean="0">
                <a:solidFill>
                  <a:srgbClr val="FF0000"/>
                </a:solidFill>
              </a:rPr>
              <a:t>9. SINIF ORTALAMALARININ %60’I , TEOG PUANLARININ %40’I ESAS </a:t>
            </a:r>
            <a:r>
              <a:rPr lang="tr-TR" dirty="0" smtClean="0"/>
              <a:t>ALINACAKTIR.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 9. SINIFIN SONUNDA YAPILAN YERLEŞTİRMELER </a:t>
            </a:r>
            <a:r>
              <a:rPr lang="tr-TR" sz="3600" b="1" dirty="0" smtClean="0">
                <a:solidFill>
                  <a:srgbClr val="7030A0"/>
                </a:solidFill>
              </a:rPr>
              <a:t>TAMAMEN SİSTEM TARAFINDAN GERÇEKLEŞTİRİLECEKTİR. OKULUN HERHANGİ BİR MÜDAHALESİ SÖZ KONUSU DEĞİLDİR.</a:t>
            </a:r>
            <a:endParaRPr lang="tr-TR" sz="3600" b="1" dirty="0">
              <a:solidFill>
                <a:srgbClr val="7030A0"/>
              </a:solidFill>
            </a:endParaRPr>
          </a:p>
        </p:txBody>
      </p:sp>
      <p:pic>
        <p:nvPicPr>
          <p:cNvPr id="3074" name="Picture 2" descr="http://mebk12.meb.gov.tr/meb_iys_dosyalar/41/03/174308/resimler/2013_05/30143518_alan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3528392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696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-30297"/>
            <a:ext cx="4788024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sz="6000" b="1" dirty="0" smtClean="0">
                <a:solidFill>
                  <a:srgbClr val="7030A0"/>
                </a:solidFill>
              </a:rPr>
              <a:t>BÖLÜM SEÇİMİ</a:t>
            </a:r>
            <a:endParaRPr lang="tr-TR" sz="6000" b="1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10. SINIFIN MAYIS AYINDA YAPILACAK DAL SEÇİMLERİNDE MEVCUT ÖĞRENCİ SAYISI ÜZERİNDEN </a:t>
            </a:r>
            <a:r>
              <a:rPr lang="tr-TR" sz="3600" b="1" dirty="0" smtClean="0">
                <a:solidFill>
                  <a:srgbClr val="00B0F0"/>
                </a:solidFill>
              </a:rPr>
              <a:t>10. SINIF ORTALAMALARI VE TERCİHLERİ GÖZ ÖNÜNE ALINARAK</a:t>
            </a:r>
            <a:endParaRPr lang="tr-TR" b="1" dirty="0" smtClean="0">
              <a:solidFill>
                <a:srgbClr val="00B0F0"/>
              </a:solidFill>
            </a:endParaRPr>
          </a:p>
          <a:p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%15’İ EBE YARDIMCILIĞINA (15 KİŞİ)</a:t>
            </a:r>
          </a:p>
          <a:p>
            <a:r>
              <a:rPr lang="tr-TR" b="1" dirty="0" smtClean="0">
                <a:solidFill>
                  <a:srgbClr val="00B050"/>
                </a:solidFill>
              </a:rPr>
              <a:t>%30’U HEMŞİRE YARDIMCILIĞINA (30 KİŞİ)</a:t>
            </a:r>
          </a:p>
          <a:p>
            <a:r>
              <a:rPr lang="tr-TR" b="1" dirty="0" smtClean="0">
                <a:solidFill>
                  <a:srgbClr val="7030A0"/>
                </a:solidFill>
              </a:rPr>
              <a:t>%55’İ SAĞLIK BAKIM TEKNİSYENLİĞİNE (55 KİŞİ)</a:t>
            </a:r>
          </a:p>
          <a:p>
            <a:endParaRPr lang="tr-TR" b="1" dirty="0" smtClean="0">
              <a:solidFill>
                <a:srgbClr val="7030A0"/>
              </a:solidFill>
            </a:endParaRPr>
          </a:p>
          <a:p>
            <a:r>
              <a:rPr lang="tr-TR" b="1" dirty="0" smtClean="0">
                <a:solidFill>
                  <a:srgbClr val="FF0000"/>
                </a:solidFill>
              </a:rPr>
              <a:t>YERLEŞTİRMELER TAMAMEN SİSTEM TARAFINDAN GERÇEKLEŞTİRİLECEKTİR. OKULUN HERHANGİ BİR MÜDAHALESİ SÖZ KONUSU DEĞİLDİR.</a:t>
            </a:r>
          </a:p>
          <a:p>
            <a:pPr marL="0" indent="0">
              <a:buNone/>
            </a:pPr>
            <a:r>
              <a:rPr lang="tr-T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59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r-TR" sz="48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ORTALAMADA ESAS ALINACAK DERSLER</a:t>
            </a:r>
            <a:endParaRPr lang="tr-TR" sz="48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5257800"/>
          </a:xfrm>
        </p:spPr>
        <p:txBody>
          <a:bodyPr>
            <a:normAutofit/>
          </a:bodyPr>
          <a:lstStyle/>
          <a:p>
            <a:r>
              <a:rPr lang="tr-TR" dirty="0" smtClean="0"/>
              <a:t>Öğrenciler, 9 uncu sınıf </a:t>
            </a:r>
            <a:r>
              <a:rPr lang="tr-TR" b="1" dirty="0" smtClean="0">
                <a:solidFill>
                  <a:srgbClr val="C00000"/>
                </a:solidFill>
              </a:rPr>
              <a:t>matematik, fizik, kimya, biyoloji ile dil ve anlatım derslerinin </a:t>
            </a:r>
            <a:r>
              <a:rPr lang="tr-TR" dirty="0" smtClean="0"/>
              <a:t>yılsonu başarı puanları toplamının aritmetik ortalamasına göre sıralanırlar ve oluşan puanlarına göre yerleştirilirler.</a:t>
            </a:r>
          </a:p>
          <a:p>
            <a:r>
              <a:rPr lang="tr-TR" dirty="0" smtClean="0"/>
              <a:t>9 uncu sınıf </a:t>
            </a:r>
            <a:r>
              <a:rPr lang="tr-TR" b="1" dirty="0" smtClean="0">
                <a:solidFill>
                  <a:srgbClr val="C00000"/>
                </a:solidFill>
              </a:rPr>
              <a:t>yılsonu başarı puanı eşit olan öğrencilerden sırasıyla matematik, fizik, kimya, biyoloji ile dil ve anlatım derslerinin yılsonu başarı puanı yüksek olanlara öncelik</a:t>
            </a:r>
            <a:r>
              <a:rPr lang="tr-TR" dirty="0" smtClean="0"/>
              <a:t> verilir.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902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tr-TR" sz="5400" b="1" dirty="0" smtClean="0">
                <a:solidFill>
                  <a:srgbClr val="00B050"/>
                </a:solidFill>
              </a:rPr>
              <a:t>EBE YARDIMCILIĞI BÖLÜMÜNE SADECE KIZ ÖĞRENCİLER ALINACAKTIR.</a:t>
            </a:r>
            <a:endParaRPr lang="tr-TR" sz="5400" b="1" dirty="0">
              <a:solidFill>
                <a:srgbClr val="00B050"/>
              </a:solidFill>
            </a:endParaRPr>
          </a:p>
        </p:txBody>
      </p:sp>
      <p:pic>
        <p:nvPicPr>
          <p:cNvPr id="4098" name="Picture 2" descr="http://iblog.milliyet.com.tr/imgroot/blogv7/Blog333/2015/04/19/47/496473-3-4-707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283968" cy="23681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7599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220072" y="274637"/>
            <a:ext cx="3923928" cy="1911971"/>
          </a:xfrm>
        </p:spPr>
        <p:txBody>
          <a:bodyPr>
            <a:noAutofit/>
          </a:bodyPr>
          <a:lstStyle/>
          <a:p>
            <a:r>
              <a:rPr lang="tr-TR" sz="5400" b="1" dirty="0" smtClean="0">
                <a:solidFill>
                  <a:schemeClr val="accent6">
                    <a:lumMod val="75000"/>
                  </a:schemeClr>
                </a:solidFill>
                <a:latin typeface="Algerian" panose="04020705040A02060702" pitchFamily="82" charset="0"/>
              </a:rPr>
              <a:t>ÖNEMLİ TARİHLER</a:t>
            </a:r>
            <a:endParaRPr lang="tr-TR" sz="5400" b="1" dirty="0">
              <a:solidFill>
                <a:schemeClr val="accent6">
                  <a:lumMod val="75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2208282"/>
            <a:ext cx="9144000" cy="452596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ATP ve AMP meslek alanlarına ait tercihlerin velilerce ya da EK-1 ve EK-2 </a:t>
            </a:r>
            <a:r>
              <a:rPr lang="tr-TR" dirty="0" err="1" smtClean="0"/>
              <a:t>yi</a:t>
            </a:r>
            <a:r>
              <a:rPr lang="tr-TR" dirty="0" smtClean="0"/>
              <a:t> doldurarak tercih başvurusu yapanların okul müdürlüğünce e-Okul </a:t>
            </a:r>
            <a:r>
              <a:rPr lang="tr-TR" b="1" dirty="0" smtClean="0">
                <a:solidFill>
                  <a:srgbClr val="0070C0"/>
                </a:solidFill>
              </a:rPr>
              <a:t>Sistemine işlenmesi 17-29 Mayıs 2016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Tercih başvurularının okul müdürlüğünce e-Okul Sisteminde Onaylanması </a:t>
            </a:r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</a:rPr>
              <a:t>17-30 Mayıs 2016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ATP/AMP meslek alanlarına yerleştirme sonuçlarının e-Okul Sisteminde</a:t>
            </a:r>
            <a:r>
              <a:rPr lang="tr-TR" b="1" dirty="0" smtClean="0">
                <a:solidFill>
                  <a:srgbClr val="7030A0"/>
                </a:solidFill>
              </a:rPr>
              <a:t> ilanı 17 Haziran 2016 15:0</a:t>
            </a:r>
            <a:r>
              <a:rPr lang="tr-TR" dirty="0" smtClean="0"/>
              <a:t>0</a:t>
            </a:r>
            <a:endParaRPr lang="tr-TR" b="1" dirty="0">
              <a:solidFill>
                <a:srgbClr val="0070C0"/>
              </a:solidFill>
            </a:endParaRPr>
          </a:p>
        </p:txBody>
      </p:sp>
      <p:pic>
        <p:nvPicPr>
          <p:cNvPr id="5122" name="Picture 2" descr="http://www.meslekialmanca.com/wp-content/uploads/almanca-tarihler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828"/>
          <a:stretch/>
        </p:blipFill>
        <p:spPr bwMode="auto">
          <a:xfrm>
            <a:off x="0" y="0"/>
            <a:ext cx="5220072" cy="22860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676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274</Words>
  <Application>Microsoft Office PowerPoint</Application>
  <PresentationFormat>Ekran Gösterisi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PowerPoint Sunusu</vt:lpstr>
      <vt:lpstr>ALAN VE BÖLÜMLERİMİZ</vt:lpstr>
      <vt:lpstr>PowerPoint Sunusu</vt:lpstr>
      <vt:lpstr>ALAN SEÇİMİ </vt:lpstr>
      <vt:lpstr>BÖLÜM SEÇİMİ</vt:lpstr>
      <vt:lpstr>ORTALAMADA ESAS ALINACAK DERSLER</vt:lpstr>
      <vt:lpstr>PowerPoint Sunusu</vt:lpstr>
      <vt:lpstr>ÖNEMLİ TARİHLER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tr</dc:creator>
  <cp:lastModifiedBy>tr</cp:lastModifiedBy>
  <cp:revision>6</cp:revision>
  <dcterms:created xsi:type="dcterms:W3CDTF">2016-04-16T14:03:23Z</dcterms:created>
  <dcterms:modified xsi:type="dcterms:W3CDTF">2016-04-16T15:11:22Z</dcterms:modified>
</cp:coreProperties>
</file>